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 autoCompressPictures="0">
  <p:sldMasterIdLst>
    <p:sldMasterId id="2147483870" r:id="rId4"/>
  </p:sldMasterIdLst>
  <p:notesMasterIdLst>
    <p:notesMasterId r:id="rId31"/>
  </p:notesMasterIdLst>
  <p:handoutMasterIdLst>
    <p:handoutMasterId r:id="rId32"/>
  </p:handoutMasterIdLst>
  <p:sldIdLst>
    <p:sldId id="971" r:id="rId5"/>
    <p:sldId id="1059" r:id="rId6"/>
    <p:sldId id="967" r:id="rId7"/>
    <p:sldId id="981" r:id="rId8"/>
    <p:sldId id="980" r:id="rId9"/>
    <p:sldId id="1034" r:id="rId10"/>
    <p:sldId id="972" r:id="rId11"/>
    <p:sldId id="1056" r:id="rId12"/>
    <p:sldId id="973" r:id="rId13"/>
    <p:sldId id="990" r:id="rId14"/>
    <p:sldId id="1008" r:id="rId15"/>
    <p:sldId id="1054" r:id="rId16"/>
    <p:sldId id="974" r:id="rId17"/>
    <p:sldId id="975" r:id="rId18"/>
    <p:sldId id="1012" r:id="rId19"/>
    <p:sldId id="976" r:id="rId20"/>
    <p:sldId id="1057" r:id="rId21"/>
    <p:sldId id="1058" r:id="rId22"/>
    <p:sldId id="1033" r:id="rId23"/>
    <p:sldId id="1000" r:id="rId24"/>
    <p:sldId id="1061" r:id="rId25"/>
    <p:sldId id="1013" r:id="rId26"/>
    <p:sldId id="1046" r:id="rId27"/>
    <p:sldId id="1021" r:id="rId28"/>
    <p:sldId id="1016" r:id="rId29"/>
    <p:sldId id="1065" r:id="rId30"/>
  </p:sldIdLst>
  <p:sldSz cx="12192000" cy="6858000"/>
  <p:notesSz cx="6799263" cy="9929813"/>
  <p:defaultTextStyle>
    <a:defPPr>
      <a:defRPr lang="ja-JP"/>
    </a:defPPr>
    <a:lvl1pPr marL="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2F4BA839-033F-419D-9E08-5AE3146C958D}">
          <p14:sldIdLst>
            <p14:sldId id="971"/>
            <p14:sldId id="1059"/>
            <p14:sldId id="967"/>
            <p14:sldId id="981"/>
            <p14:sldId id="980"/>
            <p14:sldId id="1034"/>
            <p14:sldId id="972"/>
            <p14:sldId id="1056"/>
            <p14:sldId id="973"/>
            <p14:sldId id="990"/>
            <p14:sldId id="1008"/>
            <p14:sldId id="1054"/>
            <p14:sldId id="974"/>
            <p14:sldId id="975"/>
            <p14:sldId id="1012"/>
            <p14:sldId id="976"/>
            <p14:sldId id="1057"/>
            <p14:sldId id="1058"/>
            <p14:sldId id="1033"/>
            <p14:sldId id="1000"/>
            <p14:sldId id="1061"/>
            <p14:sldId id="1013"/>
            <p14:sldId id="1046"/>
            <p14:sldId id="1021"/>
            <p14:sldId id="1016"/>
            <p14:sldId id="10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5" orient="horz" pos="402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D2"/>
    <a:srgbClr val="E61E1E"/>
    <a:srgbClr val="644080"/>
    <a:srgbClr val="916E0F"/>
    <a:srgbClr val="505054"/>
    <a:srgbClr val="265C80"/>
    <a:srgbClr val="007580"/>
    <a:srgbClr val="B94B00"/>
    <a:srgbClr val="AF8CC8"/>
    <a:srgbClr val="FA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6804" autoAdjust="0"/>
  </p:normalViewPr>
  <p:slideViewPr>
    <p:cSldViewPr snapToGrid="0">
      <p:cViewPr varScale="1">
        <p:scale>
          <a:sx n="85" d="100"/>
          <a:sy n="85" d="100"/>
        </p:scale>
        <p:origin x="516" y="84"/>
      </p:cViewPr>
      <p:guideLst>
        <p:guide orient="horz" pos="2160"/>
        <p:guide orient="horz" pos="40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850"/>
    </p:cViewPr>
  </p:sorterViewPr>
  <p:notesViewPr>
    <p:cSldViewPr snapToGrid="0" showGuides="1">
      <p:cViewPr varScale="1">
        <p:scale>
          <a:sx n="50" d="100"/>
          <a:sy n="50" d="100"/>
        </p:scale>
        <p:origin x="289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B3149-E8DE-4273-B7FB-EDFEB61AC35F}" type="datetimeFigureOut">
              <a:rPr kumimoji="1" lang="ja-JP" altLang="en-US" smtClean="0"/>
              <a:t>2023/6/9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EE7E6-CB3C-464D-9B0F-2338681C7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210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6548A-C6CF-4C6A-8E66-898AA5274F21}" type="datetimeFigureOut">
              <a:rPr kumimoji="1" lang="ja-JP" altLang="en-US" smtClean="0"/>
              <a:t>2023/6/9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7576B-81D0-4568-B3CF-C3F7AD81B6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215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079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5819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3878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847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4808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7161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6930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8595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チップ抵抗の場合，構造がシンプルなため</a:t>
            </a:r>
            <a:r>
              <a:rPr kumimoji="1" lang="en-US" altLang="ja-JP" dirty="0"/>
              <a:t>TEG</a:t>
            </a:r>
            <a:r>
              <a:rPr kumimoji="1" lang="ja-JP" altLang="en-US" dirty="0"/>
              <a:t>は使わない。製品化して評価する。</a:t>
            </a:r>
          </a:p>
          <a:p>
            <a:r>
              <a:rPr kumimoji="1" lang="ja-JP" altLang="en-US" dirty="0"/>
              <a:t>電気的特性は，</a:t>
            </a:r>
            <a:r>
              <a:rPr kumimoji="1" lang="en-US" altLang="ja-JP" dirty="0"/>
              <a:t>DC</a:t>
            </a:r>
            <a:r>
              <a:rPr kumimoji="1" lang="ja-JP" altLang="en-US" dirty="0"/>
              <a:t>，</a:t>
            </a:r>
            <a:r>
              <a:rPr kumimoji="1" lang="en-US" altLang="ja-JP" dirty="0"/>
              <a:t>AC</a:t>
            </a:r>
            <a:r>
              <a:rPr kumimoji="1" lang="ja-JP" altLang="en-US" dirty="0"/>
              <a:t> ⇢ </a:t>
            </a:r>
            <a:r>
              <a:rPr kumimoji="1" lang="en-US" altLang="ja-JP" dirty="0"/>
              <a:t>R</a:t>
            </a:r>
            <a:r>
              <a:rPr kumimoji="1" lang="ja-JP" altLang="en-US" dirty="0"/>
              <a:t>，</a:t>
            </a:r>
            <a:r>
              <a:rPr kumimoji="1" lang="en-US" altLang="ja-JP" dirty="0"/>
              <a:t>TCR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6322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8807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633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8774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DC</a:t>
            </a:r>
            <a:r>
              <a:rPr kumimoji="1" lang="ja-JP" altLang="en-US" dirty="0"/>
              <a:t>特性，リーク特性 ⇢ </a:t>
            </a:r>
            <a:r>
              <a:rPr kumimoji="1" lang="en-US" altLang="ja-JP" dirty="0"/>
              <a:t>R</a:t>
            </a:r>
            <a:r>
              <a:rPr kumimoji="1" lang="ja-JP" altLang="en-US" dirty="0"/>
              <a:t>，</a:t>
            </a:r>
            <a:r>
              <a:rPr kumimoji="1" lang="en-US" altLang="ja-JP" dirty="0"/>
              <a:t>TCR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22245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信頼性試験 ⇢ </a:t>
            </a:r>
            <a:r>
              <a:rPr kumimoji="1" lang="en-US" altLang="ja-JP" dirty="0"/>
              <a:t>AEC</a:t>
            </a:r>
            <a:r>
              <a:rPr kumimoji="1" lang="ja-JP" altLang="en-US" dirty="0"/>
              <a:t> </a:t>
            </a:r>
            <a:r>
              <a:rPr kumimoji="1" lang="en-US" altLang="ja-JP" dirty="0"/>
              <a:t>Q200</a:t>
            </a:r>
            <a:r>
              <a:rPr kumimoji="1" lang="ja-JP" altLang="en-US" dirty="0"/>
              <a:t>の項目にする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1945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8252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199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131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384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313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392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986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251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35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2048811" y="1332411"/>
            <a:ext cx="8142377" cy="2592000"/>
          </a:xfrm>
          <a:noFill/>
        </p:spPr>
        <p:txBody>
          <a:bodyPr lIns="252000" tIns="252000" rIns="252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tx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  <a:p>
            <a:pPr lvl="1"/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5495451"/>
            <a:ext cx="5040000" cy="609737"/>
          </a:xfrm>
          <a:noFill/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</p:txBody>
      </p:sp>
      <p:pic>
        <p:nvPicPr>
          <p:cNvPr id="5" name="Bild 4" descr="Badge_grey.png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0"/>
            <a:ext cx="1419800" cy="12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4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9425" y="944563"/>
            <a:ext cx="11244263" cy="5486338"/>
          </a:xfrm>
          <a:prstGeom prst="rect">
            <a:avLst/>
          </a:prstGeom>
        </p:spPr>
        <p:txBody>
          <a:bodyPr lIns="0" rIns="0"/>
          <a:lstStyle>
            <a:lvl1pPr marL="0" indent="-216000">
              <a:lnSpc>
                <a:spcPct val="100000"/>
              </a:lnSpc>
              <a:spcBef>
                <a:spcPts val="120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2600">
                <a:latin typeface="+mn-ea"/>
                <a:ea typeface="+mn-ea"/>
              </a:defRPr>
            </a:lvl1pPr>
            <a:lvl2pPr marL="792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 sz="2400">
                <a:latin typeface="+mn-ea"/>
                <a:ea typeface="+mn-ea"/>
              </a:defRPr>
            </a:lvl2pPr>
            <a:lvl3pPr marL="1440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latin typeface="+mn-ea"/>
                <a:ea typeface="+mn-ea"/>
              </a:defRPr>
            </a:lvl3pPr>
            <a:lvl4pPr marL="1268550" indent="0">
              <a:buNone/>
              <a:defRPr/>
            </a:lvl4pPr>
            <a:lvl5pPr marL="1628550" indent="0">
              <a:buNone/>
              <a:defRPr/>
            </a:lvl5pPr>
            <a:lvl6pPr marL="1714500" indent="0">
              <a:buNone/>
              <a:defRPr/>
            </a:lvl6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15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999" y="597227"/>
            <a:ext cx="11244575" cy="455509"/>
          </a:xfrm>
        </p:spPr>
        <p:txBody>
          <a:bodyPr/>
          <a:lstStyle/>
          <a:p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68000" y="1424991"/>
            <a:ext cx="11244574" cy="283153"/>
          </a:xfrm>
          <a:ln>
            <a:noFill/>
          </a:ln>
        </p:spPr>
        <p:txBody>
          <a:bodyPr wrap="square">
            <a:spAutoFit/>
          </a:bodyPr>
          <a:lstStyle>
            <a:lvl1pPr marL="177800" indent="-177800"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7177088" algn="r"/>
              </a:tabLst>
              <a:defRPr sz="1600"/>
            </a:lvl1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CA12777-30D4-4D1C-8DE6-98573AE3C7ED}"/>
              </a:ext>
            </a:extLst>
          </p:cNvPr>
          <p:cNvSpPr txBox="1"/>
          <p:nvPr userDrawn="1"/>
        </p:nvSpPr>
        <p:spPr>
          <a:xfrm>
            <a:off x="5668715" y="6463074"/>
            <a:ext cx="6126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solidFill>
                  <a:schemeClr val="tx2"/>
                </a:solidFill>
                <a:latin typeface="+mj-lt"/>
              </a:rPr>
              <a:t>Page </a:t>
            </a:r>
            <a:fld id="{7E07E68C-CA28-4DD4-ABB0-0D9CE8D6A15A}" type="slidenum">
              <a:rPr kumimoji="1" lang="ja-JP" altLang="en-US" sz="1050" b="1" smtClean="0">
                <a:solidFill>
                  <a:schemeClr val="tx2"/>
                </a:solidFill>
                <a:latin typeface="+mj-lt"/>
              </a:rPr>
              <a:t>‹#›</a:t>
            </a:fld>
            <a:endParaRPr kumimoji="1" lang="ja-JP" altLang="en-US" sz="105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46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1080000" y="1124744"/>
            <a:ext cx="2400000" cy="0"/>
          </a:xfrm>
          <a:prstGeom prst="line">
            <a:avLst/>
          </a:prstGeom>
          <a:ln w="381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55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 for the Cl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68000" y="466014"/>
            <a:ext cx="7091566" cy="407859"/>
          </a:xfrm>
          <a:prstGeom prst="rect">
            <a:avLst/>
          </a:prstGeom>
        </p:spPr>
        <p:txBody>
          <a:bodyPr lIns="0" anchor="t" anchorCtr="0"/>
          <a:lstStyle>
            <a:lvl1pPr>
              <a:defRPr sz="20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en-US" altLang="ja-JP" dirty="0"/>
              <a:t>To ABCDE</a:t>
            </a:r>
            <a:endParaRPr kumimoji="1" lang="ja-JP" altLang="en-US" dirty="0"/>
          </a:p>
        </p:txBody>
      </p:sp>
      <p:sp>
        <p:nvSpPr>
          <p:cNvPr id="14" name="テキスト プレースホルダー 33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-1" y="5721341"/>
            <a:ext cx="5377399" cy="1118659"/>
          </a:xfrm>
          <a:prstGeom prst="rect">
            <a:avLst/>
          </a:prstGeom>
        </p:spPr>
        <p:txBody>
          <a:bodyPr wrap="square" lIns="468000" tIns="0" rIns="0" bIns="864000" anchor="t" anchorCtr="0">
            <a:noAutofit/>
          </a:bodyPr>
          <a:lstStyle>
            <a:lvl1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1600">
                <a:latin typeface="+mn-ea"/>
                <a:ea typeface="+mn-ea"/>
                <a:cs typeface="Meiryo UI" panose="020B0604030504040204" pitchFamily="50" charset="-128"/>
              </a:defRPr>
            </a:lvl1pPr>
            <a:lvl2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/>
            </a:lvl2pPr>
            <a:lvl3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b="1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5pPr>
          </a:lstStyle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16" name="テキスト プレースホルダー 24"/>
          <p:cNvSpPr>
            <a:spLocks noGrp="1"/>
          </p:cNvSpPr>
          <p:nvPr>
            <p:ph type="body" sz="quarter" idx="18"/>
          </p:nvPr>
        </p:nvSpPr>
        <p:spPr bwMode="auto">
          <a:xfrm>
            <a:off x="468000" y="2615165"/>
            <a:ext cx="9227793" cy="365577"/>
          </a:xfrm>
          <a:prstGeom prst="rect">
            <a:avLst/>
          </a:prstGeom>
        </p:spPr>
        <p:txBody>
          <a:bodyPr vert="horz" wrap="square" lIns="0" tIns="0" rIns="108000" bIns="0" rtlCol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lang="ja-JP" altLang="en-US" sz="2000" smtClean="0">
                <a:latin typeface="+mn-ea"/>
                <a:ea typeface="+mn-ea"/>
                <a:cs typeface="Meiryo UI" panose="020B0604030504040204" pitchFamily="50" charset="-128"/>
              </a:defRPr>
            </a:lvl1pPr>
            <a:lvl2pPr>
              <a:defRPr lang="ja-JP" altLang="en-US" smtClean="0"/>
            </a:lvl2pPr>
            <a:lvl3pPr>
              <a:defRPr lang="ja-JP" altLang="en-US" smtClean="0"/>
            </a:lvl3pPr>
            <a:lvl4pPr>
              <a:defRPr lang="ja-JP" altLang="en-US" smtClean="0"/>
            </a:lvl4pPr>
            <a:lvl5pPr>
              <a:defRPr lang="ja-JP" altLang="en-US"/>
            </a:lvl5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7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162920"/>
            <a:ext cx="9227793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1" smtClean="0"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47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468000" y="438486"/>
            <a:ext cx="9223983" cy="39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2400" b="1" smtClean="0">
                <a:solidFill>
                  <a:schemeClr val="tx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en-US" altLang="ja-JP" dirty="0"/>
              <a:t>Format for master text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 bwMode="gray">
          <a:xfrm>
            <a:off x="1320800" y="1350438"/>
            <a:ext cx="8367110" cy="62785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0" name="テキスト プレースホルダー 15"/>
          <p:cNvSpPr>
            <a:spLocks noGrp="1"/>
          </p:cNvSpPr>
          <p:nvPr>
            <p:ph type="body" sz="quarter" idx="16"/>
          </p:nvPr>
        </p:nvSpPr>
        <p:spPr bwMode="gray">
          <a:xfrm>
            <a:off x="1320800" y="2347283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1" name="テキスト プレースホルダー 15"/>
          <p:cNvSpPr>
            <a:spLocks noGrp="1"/>
          </p:cNvSpPr>
          <p:nvPr>
            <p:ph type="body" sz="quarter" idx="18"/>
          </p:nvPr>
        </p:nvSpPr>
        <p:spPr bwMode="gray">
          <a:xfrm>
            <a:off x="1320800" y="338878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2" name="テキスト プレースホルダー 15"/>
          <p:cNvSpPr>
            <a:spLocks noGrp="1"/>
          </p:cNvSpPr>
          <p:nvPr>
            <p:ph type="body" sz="quarter" idx="20"/>
          </p:nvPr>
        </p:nvSpPr>
        <p:spPr bwMode="gray">
          <a:xfrm>
            <a:off x="1320800" y="4436658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3" name="テキスト プレースホルダー 15"/>
          <p:cNvSpPr>
            <a:spLocks noGrp="1"/>
          </p:cNvSpPr>
          <p:nvPr>
            <p:ph type="body" sz="quarter" idx="22"/>
          </p:nvPr>
        </p:nvSpPr>
        <p:spPr bwMode="gray">
          <a:xfrm>
            <a:off x="1320800" y="5455504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4" name="テキスト プレースホルダー 13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468313" y="1277168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13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8313" y="2310527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6" name="テキスト プレースホルダー 13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8313" y="3343886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7" name="テキスト プレースホルダー 13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8313" y="437724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8" name="テキスト プレースホルダー 13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68313" y="541060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033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3302000" cy="2921095"/>
          </a:xfrm>
          <a:prstGeom prst="rect">
            <a:avLst/>
          </a:prstGeom>
        </p:spPr>
        <p:txBody>
          <a:bodyPr vert="horz" wrap="none" lIns="468000" tIns="0" rIns="0" bIns="0" rtlCol="0" anchor="b" anchorCtr="0">
            <a:noAutofit/>
          </a:bodyPr>
          <a:lstStyle>
            <a:lvl1pPr>
              <a:defRPr lang="ja-JP" altLang="en-US" sz="12252" dirty="0" smtClean="0">
                <a:solidFill>
                  <a:schemeClr val="accent1"/>
                </a:solidFill>
                <a:latin typeface="+mn-ea"/>
                <a:ea typeface="+mn-ea"/>
                <a:cs typeface="Segoe UI Semilight" panose="020B0402040204020203" pitchFamily="34" charset="0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468000" y="3795932"/>
            <a:ext cx="5456050" cy="390525"/>
          </a:xfrm>
          <a:prstGeom prst="rect">
            <a:avLst/>
          </a:prstGeom>
        </p:spPr>
        <p:txBody>
          <a:bodyPr wrap="square" lIns="0"/>
          <a:lstStyle>
            <a:lvl1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  <a:defRPr sz="18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</a:pPr>
            <a:r>
              <a:rPr lang="ja-JP" altLang="en-US" sz="2000" dirty="0"/>
              <a:t>マスター テキストの書式設定</a:t>
            </a:r>
          </a:p>
        </p:txBody>
      </p:sp>
      <p:sp>
        <p:nvSpPr>
          <p:cNvPr id="12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044920"/>
            <a:ext cx="5464265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3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/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43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5"/>
          <p:cNvSpPr>
            <a:spLocks noGrp="1"/>
          </p:cNvSpPr>
          <p:nvPr>
            <p:ph type="body" sz="quarter" idx="14"/>
          </p:nvPr>
        </p:nvSpPr>
        <p:spPr>
          <a:xfrm>
            <a:off x="468000" y="1802111"/>
            <a:ext cx="11244575" cy="588211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defRPr sz="26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45765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/>
          </p:nvPr>
        </p:nvSpPr>
        <p:spPr>
          <a:xfrm>
            <a:off x="-5713" y="773297"/>
            <a:ext cx="12197713" cy="763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468000" tIns="180000" rIns="468000" bIns="180000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50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>
                <a:latin typeface="+mn-ea"/>
                <a:ea typeface="+mn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22"/>
          </p:nvPr>
        </p:nvSpPr>
        <p:spPr>
          <a:xfrm>
            <a:off x="0" y="5618125"/>
            <a:ext cx="12192000" cy="763625"/>
          </a:xfrm>
          <a:prstGeom prst="rect">
            <a:avLst/>
          </a:prstGeom>
          <a:solidFill>
            <a:srgbClr val="0064D2"/>
          </a:solidFill>
        </p:spPr>
        <p:txBody>
          <a:bodyPr wrap="square" lIns="468000" tIns="180000" rIns="468000" bIns="180000" anchor="b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29999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0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8000" y="116632"/>
            <a:ext cx="8520000" cy="88639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000" y="1423831"/>
            <a:ext cx="9120000" cy="188769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760000" y="6509924"/>
            <a:ext cx="672075" cy="16158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en-US" sz="1050" b="1" i="0" u="none" strike="noStrike" kern="1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965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3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48" r:id="rId8"/>
    <p:sldLayoutId id="2147483837" r:id="rId9"/>
    <p:sldLayoutId id="2147483834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41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79388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841">
          <p15:clr>
            <a:srgbClr val="F26B43"/>
          </p15:clr>
        </p15:guide>
        <p15:guide id="4" pos="3840" userDrawn="1">
          <p15:clr>
            <a:srgbClr val="F26B43"/>
          </p15:clr>
        </p15:guide>
        <p15:guide id="10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1789357" y="1670857"/>
            <a:ext cx="9258258" cy="1503093"/>
          </a:xfrm>
          <a:prstGeom prst="rect">
            <a:avLst/>
          </a:prstGeom>
        </p:spPr>
        <p:txBody>
          <a:bodyPr/>
          <a:lstStyle/>
          <a:p>
            <a:endParaRPr lang="en-US" altLang="ja-JP" dirty="0"/>
          </a:p>
          <a:p>
            <a:r>
              <a:rPr lang="en-US" altLang="ja-JP"/>
              <a:t>PCN</a:t>
            </a:r>
            <a:r>
              <a:rPr lang="ja-JP" altLang="en-US"/>
              <a:t>エビデンスドキュメント［受動部品］</a:t>
            </a:r>
            <a:br>
              <a:rPr lang="en-US" altLang="ja-JP"/>
            </a:br>
            <a:r>
              <a:rPr lang="en-US" altLang="ja-JP"/>
              <a:t>(</a:t>
            </a:r>
            <a:r>
              <a:rPr lang="en-US" altLang="ja-JP" dirty="0"/>
              <a:t>PCN</a:t>
            </a:r>
            <a:r>
              <a:rPr lang="ja-JP" altLang="en-US" dirty="0"/>
              <a:t>本申請</a:t>
            </a:r>
            <a:r>
              <a:rPr lang="en-US" altLang="ja-JP" dirty="0"/>
              <a:t>)</a:t>
            </a:r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912B509D-AD5F-4843-9DC9-38B62B66D6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80000" y="5341600"/>
            <a:ext cx="5040000" cy="1102179"/>
          </a:xfrm>
        </p:spPr>
        <p:txBody>
          <a:bodyPr/>
          <a:lstStyle/>
          <a:p>
            <a:r>
              <a:rPr kumimoji="1" lang="en-US" altLang="ja-JP" dirty="0" err="1"/>
              <a:t>Yyyy</a:t>
            </a:r>
            <a:r>
              <a:rPr lang="en-US" altLang="ja-JP" dirty="0"/>
              <a:t>/mm/</a:t>
            </a:r>
            <a:r>
              <a:rPr kumimoji="1" lang="en-US" altLang="ja-JP" dirty="0"/>
              <a:t>dd</a:t>
            </a:r>
            <a:endParaRPr kumimoji="1" lang="ja-JP" altLang="en-US" dirty="0"/>
          </a:p>
          <a:p>
            <a:r>
              <a:rPr lang="en-US" altLang="ja-JP" dirty="0"/>
              <a:t>XXXX </a:t>
            </a:r>
            <a:r>
              <a:rPr kumimoji="1" lang="ja-JP" altLang="en-US" dirty="0"/>
              <a:t>株式会社</a:t>
            </a:r>
            <a:endParaRPr kumimoji="1" lang="en-US" altLang="ja-JP" dirty="0"/>
          </a:p>
          <a:p>
            <a:r>
              <a:rPr lang="en-US" altLang="ja-JP" cap="none" dirty="0"/>
              <a:t>Doc No.                        rev.</a:t>
            </a:r>
            <a:endParaRPr kumimoji="1" lang="ja-JP" altLang="en-US" cap="none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12117" y="6505599"/>
            <a:ext cx="1115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Version1.0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2462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E676F1B-0A4B-4245-A89A-19FD6FFAC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75" y="1685925"/>
            <a:ext cx="11550650" cy="348615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17A7F00-1D92-5C84-C6DB-D169614FB40E}"/>
              </a:ext>
            </a:extLst>
          </p:cNvPr>
          <p:cNvSpPr txBox="1"/>
          <p:nvPr/>
        </p:nvSpPr>
        <p:spPr>
          <a:xfrm>
            <a:off x="115874" y="749165"/>
            <a:ext cx="4970004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/>
              <a:t>※</a:t>
            </a:r>
            <a:r>
              <a:rPr kumimoji="1" lang="ja-JP" altLang="en-US"/>
              <a:t>附属書</a:t>
            </a:r>
            <a:r>
              <a:rPr kumimoji="1" lang="en-US" altLang="ja-JP"/>
              <a:t>A</a:t>
            </a:r>
            <a:r>
              <a:rPr kumimoji="1" lang="ja-JP" altLang="en-US"/>
              <a:t>を用いて検証事項を明確にする</a:t>
            </a:r>
          </a:p>
        </p:txBody>
      </p:sp>
    </p:spTree>
    <p:extLst>
      <p:ext uri="{BB962C8B-B14F-4D97-AF65-F5344CB8AC3E}">
        <p14:creationId xmlns:p14="http://schemas.microsoft.com/office/powerpoint/2010/main" val="3020646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組み合わせ影響確認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7BA46-E57B-4D66-93B5-106E8ABFD77F}"/>
              </a:ext>
            </a:extLst>
          </p:cNvPr>
          <p:cNvSpPr/>
          <p:nvPr/>
        </p:nvSpPr>
        <p:spPr>
          <a:xfrm>
            <a:off x="169333" y="1191790"/>
            <a:ext cx="3973689" cy="885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D154AD7A-87DC-35CE-1B00-F89473A47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448" y="729517"/>
            <a:ext cx="10730975" cy="587823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5669420-B4D0-2B58-0B80-F81978873B87}"/>
              </a:ext>
            </a:extLst>
          </p:cNvPr>
          <p:cNvSpPr txBox="1"/>
          <p:nvPr/>
        </p:nvSpPr>
        <p:spPr>
          <a:xfrm>
            <a:off x="115874" y="749165"/>
            <a:ext cx="4970004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/>
              <a:t>※</a:t>
            </a:r>
            <a:r>
              <a:rPr kumimoji="1" lang="ja-JP" altLang="en-US"/>
              <a:t>附属書</a:t>
            </a:r>
            <a:r>
              <a:rPr kumimoji="1" lang="en-US" altLang="ja-JP"/>
              <a:t>A</a:t>
            </a:r>
            <a:r>
              <a:rPr kumimoji="1" lang="ja-JP" altLang="en-US"/>
              <a:t>を用いて検証事項を明確にする</a:t>
            </a:r>
          </a:p>
        </p:txBody>
      </p:sp>
    </p:spTree>
    <p:extLst>
      <p:ext uri="{BB962C8B-B14F-4D97-AF65-F5344CB8AC3E}">
        <p14:creationId xmlns:p14="http://schemas.microsoft.com/office/powerpoint/2010/main" val="3460685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組み合わせ影響</a:t>
            </a:r>
            <a:r>
              <a:rPr lang="ja-JP" altLang="en-US"/>
              <a:t>確認</a:t>
            </a:r>
            <a:r>
              <a:rPr lang="en-US" altLang="ja-JP"/>
              <a:t>)-</a:t>
            </a:r>
            <a:endParaRPr kumimoji="1" lang="ja-JP" altLang="en-US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443264" y="853236"/>
            <a:ext cx="6096000" cy="33855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ja-JP" altLang="en-US" sz="1600" dirty="0"/>
              <a:t>２ｂ．組み合わせ影響確認とデバイス評価内容の選定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7BA46-E57B-4D66-93B5-106E8ABFD77F}"/>
              </a:ext>
            </a:extLst>
          </p:cNvPr>
          <p:cNvSpPr/>
          <p:nvPr/>
        </p:nvSpPr>
        <p:spPr>
          <a:xfrm>
            <a:off x="169333" y="1191790"/>
            <a:ext cx="3973689" cy="885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0E2FA99-F402-469C-8FAA-9FA4BDC8873C}"/>
              </a:ext>
            </a:extLst>
          </p:cNvPr>
          <p:cNvSpPr txBox="1"/>
          <p:nvPr/>
        </p:nvSpPr>
        <p:spPr>
          <a:xfrm>
            <a:off x="1099994" y="1957037"/>
            <a:ext cx="8508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代表製品①：製品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a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  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XXX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　最小チップサイズ　</a:t>
            </a:r>
            <a:endParaRPr lang="en-US" altLang="ja-JP" sz="1600" dirty="0">
              <a:solidFill>
                <a:srgbClr val="000000"/>
              </a:solidFill>
              <a:latin typeface="+mn-ea"/>
            </a:endParaRPr>
          </a:p>
          <a:p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　</a:t>
            </a:r>
            <a:endParaRPr kumimoji="1" lang="en-US" altLang="ja-JP" sz="16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6" name="タイトル 1">
            <a:extLst>
              <a:ext uri="{FF2B5EF4-FFF2-40B4-BE49-F238E27FC236}">
                <a16:creationId xmlns:a16="http://schemas.microsoft.com/office/drawing/2014/main" id="{AEA6CF24-270F-4B2D-B5E8-A3072DB244A0}"/>
              </a:ext>
            </a:extLst>
          </p:cNvPr>
          <p:cNvSpPr txBox="1">
            <a:spLocks/>
          </p:cNvSpPr>
          <p:nvPr/>
        </p:nvSpPr>
        <p:spPr>
          <a:xfrm>
            <a:off x="1099994" y="1424175"/>
            <a:ext cx="6273708" cy="45130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00" b="0" dirty="0">
                <a:solidFill>
                  <a:schemeClr val="tx1"/>
                </a:solidFill>
                <a:latin typeface="+mn-ea"/>
              </a:rPr>
              <a:t>代表品評価の考え方</a:t>
            </a:r>
            <a:endParaRPr lang="en-US" altLang="ja-JP" sz="1600" b="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3244132" y="3148717"/>
            <a:ext cx="0" cy="2719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244132" y="5868063"/>
            <a:ext cx="43493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2472856" y="4293704"/>
            <a:ext cx="40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Ｘ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151602" y="5956852"/>
            <a:ext cx="40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ｙ</a:t>
            </a:r>
          </a:p>
        </p:txBody>
      </p:sp>
      <p:sp>
        <p:nvSpPr>
          <p:cNvPr id="36" name="楕円 35"/>
          <p:cNvSpPr/>
          <p:nvPr/>
        </p:nvSpPr>
        <p:spPr>
          <a:xfrm>
            <a:off x="5263763" y="4075416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</a:t>
            </a:r>
            <a:r>
              <a:rPr kumimoji="1" lang="en-US" altLang="ja-JP" sz="1000" dirty="0"/>
              <a:t>A</a:t>
            </a:r>
            <a:endParaRPr kumimoji="1" lang="ja-JP" altLang="en-US" sz="1000" dirty="0"/>
          </a:p>
        </p:txBody>
      </p:sp>
      <p:sp>
        <p:nvSpPr>
          <p:cNvPr id="37" name="楕円 36"/>
          <p:cNvSpPr/>
          <p:nvPr/>
        </p:nvSpPr>
        <p:spPr>
          <a:xfrm>
            <a:off x="3609893" y="4713203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製品ｂ</a:t>
            </a:r>
          </a:p>
        </p:txBody>
      </p:sp>
      <p:sp>
        <p:nvSpPr>
          <p:cNvPr id="38" name="楕円 37"/>
          <p:cNvSpPr/>
          <p:nvPr/>
        </p:nvSpPr>
        <p:spPr>
          <a:xfrm>
            <a:off x="4435985" y="5098156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製品ｃ</a:t>
            </a:r>
          </a:p>
        </p:txBody>
      </p:sp>
      <p:sp>
        <p:nvSpPr>
          <p:cNvPr id="39" name="楕円 38"/>
          <p:cNvSpPr/>
          <p:nvPr/>
        </p:nvSpPr>
        <p:spPr>
          <a:xfrm>
            <a:off x="3609892" y="5376262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製品ｄ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547179" y="2758797"/>
            <a:ext cx="2142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チップサイズ　長 　</a:t>
            </a:r>
            <a:endParaRPr kumimoji="1" lang="ja-JP" altLang="en-US" dirty="0"/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4236848" y="5956852"/>
            <a:ext cx="1925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V="1">
            <a:off x="3018415" y="3737209"/>
            <a:ext cx="0" cy="130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四角形吹き出し 9"/>
          <p:cNvSpPr/>
          <p:nvPr/>
        </p:nvSpPr>
        <p:spPr>
          <a:xfrm>
            <a:off x="1099994" y="5271804"/>
            <a:ext cx="2084173" cy="480388"/>
          </a:xfrm>
          <a:prstGeom prst="wedgeRectCallout">
            <a:avLst>
              <a:gd name="adj1" fmla="val 72605"/>
              <a:gd name="adj2" fmla="val 77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製品</a:t>
            </a:r>
            <a:r>
              <a:rPr lang="en-US" altLang="ja-JP" sz="1200" dirty="0"/>
              <a:t>d</a:t>
            </a:r>
            <a:r>
              <a:rPr lang="ja-JP" altLang="en-US" sz="1200" dirty="0"/>
              <a:t>が</a:t>
            </a:r>
            <a:endParaRPr lang="en-US" altLang="ja-JP" sz="1200" dirty="0"/>
          </a:p>
          <a:p>
            <a:pPr algn="ctr"/>
            <a:r>
              <a:rPr lang="ja-JP" altLang="en-US" sz="1200" dirty="0"/>
              <a:t>最小</a:t>
            </a:r>
            <a:r>
              <a:rPr kumimoji="1" lang="ja-JP" altLang="en-US" sz="1200" dirty="0"/>
              <a:t>チップサイズ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653AAF9-1D6C-4A29-A9D7-3A3D87C8BC7F}"/>
              </a:ext>
            </a:extLst>
          </p:cNvPr>
          <p:cNvSpPr txBox="1"/>
          <p:nvPr/>
        </p:nvSpPr>
        <p:spPr>
          <a:xfrm>
            <a:off x="6501797" y="5909167"/>
            <a:ext cx="2142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チップサイズ　長 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0258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変更準備・計画</a:t>
            </a:r>
          </a:p>
        </p:txBody>
      </p:sp>
    </p:spTree>
    <p:extLst>
      <p:ext uri="{BB962C8B-B14F-4D97-AF65-F5344CB8AC3E}">
        <p14:creationId xmlns:p14="http://schemas.microsoft.com/office/powerpoint/2010/main" val="3008127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03</a:t>
            </a:r>
            <a:r>
              <a:rPr lang="ja-JP" altLang="en-US" dirty="0"/>
              <a:t>　変更準備・計画　</a:t>
            </a:r>
            <a:r>
              <a:rPr lang="en-US" altLang="ja-JP" dirty="0"/>
              <a:t>–</a:t>
            </a:r>
            <a:r>
              <a:rPr lang="ja-JP" altLang="en-US" dirty="0"/>
              <a:t>全体計画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7E325766-F0B0-4FD1-BE9E-362854D5E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223944"/>
              </p:ext>
            </p:extLst>
          </p:nvPr>
        </p:nvGraphicFramePr>
        <p:xfrm>
          <a:off x="1164000" y="1485000"/>
          <a:ext cx="9864000" cy="413122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64000">
                  <a:extLst>
                    <a:ext uri="{9D8B030D-6E8A-4147-A177-3AD203B41FA5}">
                      <a16:colId xmlns:a16="http://schemas.microsoft.com/office/drawing/2014/main" val="932295927"/>
                    </a:ext>
                  </a:extLst>
                </a:gridCol>
                <a:gridCol w="3150000">
                  <a:extLst>
                    <a:ext uri="{9D8B030D-6E8A-4147-A177-3AD203B41FA5}">
                      <a16:colId xmlns:a16="http://schemas.microsoft.com/office/drawing/2014/main" val="2917869319"/>
                    </a:ext>
                  </a:extLst>
                </a:gridCol>
                <a:gridCol w="3150000">
                  <a:extLst>
                    <a:ext uri="{9D8B030D-6E8A-4147-A177-3AD203B41FA5}">
                      <a16:colId xmlns:a16="http://schemas.microsoft.com/office/drawing/2014/main" val="2705079839"/>
                    </a:ext>
                  </a:extLst>
                </a:gridCol>
              </a:tblGrid>
              <a:tr h="6806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 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プレアナウンス時 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変更承認時期 計画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054905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変更承認依頼 提出時期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856987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製品評価終了　特性評価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8374144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信頼性評価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3234654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変更品サンプル提出時期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月以降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月以降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8027826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変更切替え希望時期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245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725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03</a:t>
            </a:r>
            <a:r>
              <a:rPr lang="ja-JP" altLang="en-US" dirty="0"/>
              <a:t>　変更準備・計画　</a:t>
            </a:r>
            <a:r>
              <a:rPr lang="en-US" altLang="ja-JP" dirty="0"/>
              <a:t>–</a:t>
            </a:r>
            <a:r>
              <a:rPr lang="ja-JP" altLang="en-US" dirty="0"/>
              <a:t>変更確認項目</a:t>
            </a:r>
            <a:r>
              <a:rPr lang="en-US" altLang="ja-JP" dirty="0"/>
              <a:t>-</a:t>
            </a:r>
            <a:endParaRPr kumimoji="1" lang="ja-JP" altLang="en-US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D72E6368-B5D3-4C35-9177-D0E13E445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883055"/>
              </p:ext>
            </p:extLst>
          </p:nvPr>
        </p:nvGraphicFramePr>
        <p:xfrm>
          <a:off x="984000" y="1268999"/>
          <a:ext cx="10235290" cy="4232159"/>
        </p:xfrm>
        <a:graphic>
          <a:graphicData uri="http://schemas.openxmlformats.org/drawingml/2006/table">
            <a:tbl>
              <a:tblPr/>
              <a:tblGrid>
                <a:gridCol w="2976219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7259071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4964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作業標準類、チェックリスト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製品認定前に標準類・点検類の整備完了。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作業訓練、資格認定、品質教育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オペレータ教育・資格認定を従来から実施済み。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設備保全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新規設備の導入なく、既存保全体制にて運用する。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703068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不良解析体制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不具合解析体制を量産前に確立済み。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32078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検査機器・治工具・ポカヨケ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既存検査機器、治工具を使用し生産を行う。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68828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初期流動結果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代表製品にて初期流動を実施し正常な生産を確認済み。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512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4043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工程チェック</a:t>
            </a:r>
          </a:p>
        </p:txBody>
      </p:sp>
    </p:spTree>
    <p:extLst>
      <p:ext uri="{BB962C8B-B14F-4D97-AF65-F5344CB8AC3E}">
        <p14:creationId xmlns:p14="http://schemas.microsoft.com/office/powerpoint/2010/main" val="4112740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04</a:t>
            </a:r>
            <a:r>
              <a:rPr lang="ja-JP" altLang="en-US" dirty="0"/>
              <a:t>　工程チェック</a:t>
            </a:r>
            <a:endParaRPr kumimoji="1" lang="ja-JP" altLang="en-US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C239C33-2630-C073-CBD1-FFA0B30B9A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256387"/>
              </p:ext>
            </p:extLst>
          </p:nvPr>
        </p:nvGraphicFramePr>
        <p:xfrm>
          <a:off x="672724" y="1268999"/>
          <a:ext cx="10846552" cy="3675522"/>
        </p:xfrm>
        <a:graphic>
          <a:graphicData uri="http://schemas.openxmlformats.org/drawingml/2006/table">
            <a:tbl>
              <a:tblPr/>
              <a:tblGrid>
                <a:gridCol w="3483828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7362724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105751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36000" marR="36000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36000" marR="36000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13090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過去トラ確認結果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変更前工程での改善施策の反映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附属書</a:t>
                      </a:r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</a:t>
                      </a:r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：工程チェックリスト</a:t>
                      </a:r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過去トラ</a:t>
                      </a:r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を用いて該当工程 ○○件 確認済み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。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また、改善施策の共有として、評価・技術ミーティングを行い、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委託先のリスク検証の深掘りを実施済み。</a:t>
                      </a:r>
                    </a:p>
                  </a:txBody>
                  <a:tcPr marL="36000" marR="36000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13090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品質管理体制確認結果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新規採用時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車載として新規の採用でないため省略。</a:t>
                      </a:r>
                    </a:p>
                  </a:txBody>
                  <a:tcPr marL="36000" marR="36000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088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05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変更品評価結果</a:t>
            </a:r>
          </a:p>
        </p:txBody>
      </p:sp>
    </p:spTree>
    <p:extLst>
      <p:ext uri="{BB962C8B-B14F-4D97-AF65-F5344CB8AC3E}">
        <p14:creationId xmlns:p14="http://schemas.microsoft.com/office/powerpoint/2010/main" val="3203731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変更品評価結果</a:t>
            </a:r>
            <a:endParaRPr kumimoji="1" lang="ja-JP" altLang="en-US" b="1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210536"/>
              </p:ext>
            </p:extLst>
          </p:nvPr>
        </p:nvGraphicFramePr>
        <p:xfrm>
          <a:off x="292325" y="1854140"/>
          <a:ext cx="11607349" cy="244941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55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10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09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98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bg1"/>
                          </a:solidFill>
                        </a:rPr>
                        <a:t>確認項目　</a:t>
                      </a:r>
                      <a:endParaRPr kumimoji="1" lang="ja-JP" altLang="en-US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bg1"/>
                          </a:solidFill>
                        </a:rPr>
                        <a:t>確認結果　</a:t>
                      </a:r>
                      <a:endParaRPr kumimoji="1" lang="ja-JP" altLang="en-US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bg1"/>
                          </a:solidFill>
                        </a:rPr>
                        <a:t>添付資料</a:t>
                      </a:r>
                      <a:endParaRPr kumimoji="1" lang="ja-JP" altLang="en-US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基礎特性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全ての項目で 工程能力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</a:rPr>
                        <a:t>Ppk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&gt; 1.33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　あり 問題無し</a:t>
                      </a:r>
                      <a:endParaRPr kumimoji="1" lang="en-US" altLang="ja-JP" sz="1600" b="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検査装置・測定システム環境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測定システム解析調査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(MSA)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の結果問題なし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541033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電気的特性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(DC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AC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EMC)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全ての項目で 工程能力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</a:rPr>
                        <a:t>Ppk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 &gt; 1.33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、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EMC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の差分小で問題なし　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>
                          <a:solidFill>
                            <a:schemeClr val="tx1"/>
                          </a:solidFill>
                        </a:rPr>
                        <a:t>信頼性評価・兆候精査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>
                          <a:solidFill>
                            <a:schemeClr val="tx1"/>
                          </a:solidFill>
                        </a:rPr>
                        <a:t>信頼性評価・兆候精査 問題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なし　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745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Contents</a:t>
            </a:r>
            <a:endParaRPr kumimoji="1" lang="ja-JP" altLang="en-US" b="1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2"/>
          </p:nvPr>
        </p:nvSpPr>
        <p:spPr>
          <a:xfrm>
            <a:off x="1320800" y="1332575"/>
            <a:ext cx="8367110" cy="627851"/>
          </a:xfrm>
        </p:spPr>
        <p:txBody>
          <a:bodyPr/>
          <a:lstStyle/>
          <a:p>
            <a:r>
              <a:rPr lang="ja-JP" altLang="en-US" dirty="0"/>
              <a:t>変更内容</a:t>
            </a:r>
            <a:endParaRPr kumimoji="1" lang="ja-JP" alt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6"/>
          </p:nvPr>
        </p:nvSpPr>
        <p:spPr>
          <a:xfrm>
            <a:off x="1320800" y="2332608"/>
            <a:ext cx="8367110" cy="664797"/>
          </a:xfrm>
        </p:spPr>
        <p:txBody>
          <a:bodyPr/>
          <a:lstStyle/>
          <a:p>
            <a:r>
              <a:rPr lang="ja-JP" altLang="en-US" dirty="0"/>
              <a:t>変更点と検証事項の明確化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8"/>
          </p:nvPr>
        </p:nvSpPr>
        <p:spPr>
          <a:xfrm>
            <a:off x="1320800" y="3351483"/>
            <a:ext cx="8367110" cy="664797"/>
          </a:xfrm>
        </p:spPr>
        <p:txBody>
          <a:bodyPr/>
          <a:lstStyle/>
          <a:p>
            <a:r>
              <a:rPr lang="ja-JP" altLang="en-US" dirty="0"/>
              <a:t>変更準備・計画</a:t>
            </a:r>
            <a:endParaRPr kumimoji="1"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0"/>
          </p:nvPr>
        </p:nvSpPr>
        <p:spPr>
          <a:xfrm>
            <a:off x="1320800" y="4369620"/>
            <a:ext cx="8367110" cy="664797"/>
          </a:xfrm>
        </p:spPr>
        <p:txBody>
          <a:bodyPr/>
          <a:lstStyle/>
          <a:p>
            <a:r>
              <a:rPr kumimoji="1" lang="ja-JP" altLang="en-US" dirty="0"/>
              <a:t>工程チェック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468313" y="1277168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01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468313" y="2295674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02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468313" y="3314180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03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9"/>
          </p:nvPr>
        </p:nvSpPr>
        <p:spPr>
          <a:xfrm>
            <a:off x="468313" y="4332686"/>
            <a:ext cx="709613" cy="738664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>
                <a:solidFill>
                  <a:srgbClr val="0064D2"/>
                </a:solidFill>
              </a:rPr>
              <a:t>04</a:t>
            </a:r>
          </a:p>
        </p:txBody>
      </p:sp>
      <p:sp>
        <p:nvSpPr>
          <p:cNvPr id="11" name="テキスト プレースホルダー 14">
            <a:extLst>
              <a:ext uri="{FF2B5EF4-FFF2-40B4-BE49-F238E27FC236}">
                <a16:creationId xmlns:a16="http://schemas.microsoft.com/office/drawing/2014/main" id="{AB1DF8A1-E899-4633-9F77-8A9EA4C46DC7}"/>
              </a:ext>
            </a:extLst>
          </p:cNvPr>
          <p:cNvSpPr txBox="1">
            <a:spLocks/>
          </p:cNvSpPr>
          <p:nvPr/>
        </p:nvSpPr>
        <p:spPr bwMode="gray">
          <a:xfrm>
            <a:off x="1320800" y="538812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1610933" algn="l"/>
              </a:tabLst>
              <a:defRPr kumimoji="1" lang="ja-JP" altLang="en-US" sz="3200" kern="1200" dirty="0" smtClean="0">
                <a:solidFill>
                  <a:schemeClr val="tx1"/>
                </a:solidFill>
                <a:latin typeface="+mn-ea"/>
                <a:ea typeface="+mn-ea"/>
                <a:cs typeface="Meiryo UI" panose="020B0604030504040204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dirty="0"/>
              <a:t>変更</a:t>
            </a:r>
            <a:r>
              <a:rPr lang="ja-JP" altLang="en-US" dirty="0"/>
              <a:t>品評価結果</a:t>
            </a:r>
            <a:endParaRPr lang="zh-TW" altLang="en-US" dirty="0"/>
          </a:p>
        </p:txBody>
      </p:sp>
      <p:sp>
        <p:nvSpPr>
          <p:cNvPr id="16" name="テキスト プレースホルダー 1">
            <a:extLst>
              <a:ext uri="{FF2B5EF4-FFF2-40B4-BE49-F238E27FC236}">
                <a16:creationId xmlns:a16="http://schemas.microsoft.com/office/drawing/2014/main" id="{9DC991B2-FF37-4C66-AE36-B67F248A1795}"/>
              </a:ext>
            </a:extLst>
          </p:cNvPr>
          <p:cNvSpPr txBox="1">
            <a:spLocks/>
          </p:cNvSpPr>
          <p:nvPr/>
        </p:nvSpPr>
        <p:spPr bwMode="gray">
          <a:xfrm>
            <a:off x="468313" y="5351191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kumimoji="1" lang="ja-JP" altLang="en-US" sz="4000" kern="12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64D2"/>
                </a:solidFill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3720470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 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変更点の検証結果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DD6C3D1-AC4C-43FF-A245-1AE9C956F4C3}"/>
              </a:ext>
            </a:extLst>
          </p:cNvPr>
          <p:cNvSpPr txBox="1"/>
          <p:nvPr/>
        </p:nvSpPr>
        <p:spPr>
          <a:xfrm>
            <a:off x="688050" y="14090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基礎特性　：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165311"/>
              </p:ext>
            </p:extLst>
          </p:nvPr>
        </p:nvGraphicFramePr>
        <p:xfrm>
          <a:off x="1068944" y="1967331"/>
          <a:ext cx="9156880" cy="2165405"/>
        </p:xfrm>
        <a:graphic>
          <a:graphicData uri="http://schemas.openxmlformats.org/drawingml/2006/table">
            <a:tbl>
              <a:tblPr/>
              <a:tblGrid>
                <a:gridCol w="18577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8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00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0035">
                  <a:extLst>
                    <a:ext uri="{9D8B030D-6E8A-4147-A177-3AD203B41FA5}">
                      <a16:colId xmlns:a16="http://schemas.microsoft.com/office/drawing/2014/main" val="2852337962"/>
                    </a:ext>
                  </a:extLst>
                </a:gridCol>
                <a:gridCol w="1540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40143">
                  <a:extLst>
                    <a:ext uri="{9D8B030D-6E8A-4147-A177-3AD203B41FA5}">
                      <a16:colId xmlns:a16="http://schemas.microsoft.com/office/drawing/2014/main" val="745767587"/>
                    </a:ext>
                  </a:extLst>
                </a:gridCol>
              </a:tblGrid>
              <a:tr h="38274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工程名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管理項目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単位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数量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Ppk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Target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62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Ppk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&gt;</a:t>
                      </a:r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1.33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749">
                <a:tc vMerge="1">
                  <a:txBody>
                    <a:bodyPr/>
                    <a:lstStyle/>
                    <a:p>
                      <a:pPr algn="ctr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A2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314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Ｂ１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314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Ｃ１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1068944" y="5181922"/>
            <a:ext cx="5829474" cy="934478"/>
          </a:xfrm>
          <a:prstGeom prst="rect">
            <a:avLst/>
          </a:prstGeom>
          <a:noFill/>
        </p:spPr>
        <p:txBody>
          <a:bodyPr wrap="square" lIns="36000" tIns="36000" rIns="0" bIns="36000" rtlCol="0">
            <a:spAutoFit/>
          </a:bodyPr>
          <a:lstStyle/>
          <a:p>
            <a:r>
              <a:rPr lang="en-US" altLang="ja-JP" sz="140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40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以下のような、指数等によるエビデンスを示すことを推奨</a:t>
            </a:r>
            <a:br>
              <a:rPr lang="en-US" altLang="ja-JP" sz="140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40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『 </a:t>
            </a:r>
            <a:r>
              <a:rPr lang="ja-JP" altLang="en-US" sz="140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製品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仕様を満たすために、変更前後の製造基準値が設定され、</a:t>
            </a:r>
            <a:br>
              <a:rPr lang="en-US" altLang="ja-JP" sz="140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 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製造工程の出来映えの分布が、製造基準値に対して</a:t>
            </a:r>
            <a:br>
              <a:rPr lang="en-US" altLang="ja-JP" sz="140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 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余裕度を確保できていること。</a:t>
            </a:r>
            <a:r>
              <a:rPr lang="en-US" altLang="ja-JP" sz="140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』</a:t>
            </a:r>
            <a:r>
              <a:rPr lang="ja-JP" altLang="en-US" sz="140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40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ex.</a:t>
            </a:r>
            <a:r>
              <a:rPr lang="ja-JP" altLang="en-US" sz="140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工程変更前後の工程能力で比較）</a:t>
            </a:r>
          </a:p>
        </p:txBody>
      </p:sp>
    </p:spTree>
    <p:extLst>
      <p:ext uri="{BB962C8B-B14F-4D97-AF65-F5344CB8AC3E}">
        <p14:creationId xmlns:p14="http://schemas.microsoft.com/office/powerpoint/2010/main" val="1429237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 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変更点の検証結果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21D8DAF-14BF-4273-9F10-06CEAE393EF9}"/>
              </a:ext>
            </a:extLst>
          </p:cNvPr>
          <p:cNvSpPr txBox="1"/>
          <p:nvPr/>
        </p:nvSpPr>
        <p:spPr>
          <a:xfrm>
            <a:off x="741000" y="1015993"/>
            <a:ext cx="2489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基礎特性</a:t>
            </a:r>
            <a:r>
              <a:rPr kumimoji="1" lang="en-US" altLang="ja-JP" b="1" dirty="0">
                <a:latin typeface="+mj-ea"/>
                <a:ea typeface="+mj-ea"/>
              </a:rPr>
              <a:t>(</a:t>
            </a:r>
            <a:r>
              <a:rPr kumimoji="1" lang="ja-JP" altLang="en-US" b="1" dirty="0">
                <a:latin typeface="+mj-ea"/>
                <a:ea typeface="+mj-ea"/>
              </a:rPr>
              <a:t>機械的強度</a:t>
            </a:r>
            <a:r>
              <a:rPr kumimoji="1" lang="en-US" altLang="ja-JP" b="1" dirty="0">
                <a:latin typeface="+mj-ea"/>
                <a:ea typeface="+mj-ea"/>
              </a:rPr>
              <a:t>)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9" name="表 3">
            <a:extLst>
              <a:ext uri="{FF2B5EF4-FFF2-40B4-BE49-F238E27FC236}">
                <a16:creationId xmlns:a16="http://schemas.microsoft.com/office/drawing/2014/main" id="{66858609-E15E-41A6-AF98-9B4D16A4CE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880215"/>
              </p:ext>
            </p:extLst>
          </p:nvPr>
        </p:nvGraphicFramePr>
        <p:xfrm>
          <a:off x="1279141" y="1539750"/>
          <a:ext cx="6638250" cy="6641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24585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2005700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476881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945976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8510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190923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>
                          <a:solidFill>
                            <a:schemeClr val="tx1"/>
                          </a:solidFill>
                        </a:rPr>
                        <a:t>Ppk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Target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89862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表面電極印刷・乾燥・焼成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電極 </a:t>
                      </a:r>
                      <a:r>
                        <a:rPr kumimoji="1" lang="en-US" altLang="ja-JP" sz="1200" dirty="0"/>
                        <a:t>L×W×T</a:t>
                      </a:r>
                      <a:r>
                        <a:rPr kumimoji="1" lang="ja-JP" altLang="en-US" sz="1200" dirty="0"/>
                        <a:t>寸法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>
                          <a:solidFill>
                            <a:schemeClr val="tx1"/>
                          </a:solidFill>
                        </a:rPr>
                        <a:t>x.xx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err="1">
                          <a:solidFill>
                            <a:schemeClr val="tx1"/>
                          </a:solidFill>
                        </a:rPr>
                        <a:t>Ppk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&gt;1.33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E994D41-BDBD-47F5-A7B7-4F2CF1E3B2EC}"/>
              </a:ext>
            </a:extLst>
          </p:cNvPr>
          <p:cNvSpPr txBox="1"/>
          <p:nvPr/>
        </p:nvSpPr>
        <p:spPr>
          <a:xfrm>
            <a:off x="741000" y="3658699"/>
            <a:ext cx="3261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測定システム解析調査：</a:t>
            </a:r>
            <a:r>
              <a:rPr kumimoji="1" lang="en-US" altLang="ja-JP" b="1" dirty="0">
                <a:latin typeface="+mj-ea"/>
                <a:ea typeface="+mj-ea"/>
              </a:rPr>
              <a:t>MSA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1" name="表 3">
            <a:extLst>
              <a:ext uri="{FF2B5EF4-FFF2-40B4-BE49-F238E27FC236}">
                <a16:creationId xmlns:a16="http://schemas.microsoft.com/office/drawing/2014/main" id="{46BD3FC6-9138-4DBC-9B51-9C43C661BA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903208"/>
              </p:ext>
            </p:extLst>
          </p:nvPr>
        </p:nvGraphicFramePr>
        <p:xfrm>
          <a:off x="1279141" y="4115394"/>
          <a:ext cx="7804532" cy="10773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951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614311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501422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569156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490133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ゲージ名称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特性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%GRR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35669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検測・テーピング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抵抗計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抵抗値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</a:t>
                      </a:r>
                      <a:r>
                        <a:rPr kumimoji="1" lang="en-US" altLang="ja-JP" sz="1200" dirty="0"/>
                        <a:t>%</a:t>
                      </a:r>
                      <a:endParaRPr kumimoji="1" lang="ja-JP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%GRR&lt;10%</a:t>
                      </a:r>
                      <a:endParaRPr kumimoji="1" lang="ja-JP" altLang="en-US" sz="1200" dirty="0"/>
                    </a:p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めっき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蛍光</a:t>
                      </a:r>
                      <a:r>
                        <a:rPr kumimoji="1" lang="en-US" altLang="ja-JP" sz="1200" dirty="0"/>
                        <a:t>X</a:t>
                      </a:r>
                      <a:r>
                        <a:rPr kumimoji="1" lang="ja-JP" altLang="en-US" sz="1200" dirty="0"/>
                        <a:t>線装置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めっき厚さ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</a:t>
                      </a:r>
                      <a:r>
                        <a:rPr kumimoji="1" lang="en-US" altLang="ja-JP" sz="1200" dirty="0"/>
                        <a:t>%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%GRR&lt;10%</a:t>
                      </a:r>
                      <a:endParaRPr kumimoji="1" lang="ja-JP" altLang="en-US" sz="1200" dirty="0"/>
                    </a:p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75939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36086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F59EFC7-AED0-4ED1-ADD3-156712FD9D16}"/>
              </a:ext>
            </a:extLst>
          </p:cNvPr>
          <p:cNvSpPr txBox="1"/>
          <p:nvPr/>
        </p:nvSpPr>
        <p:spPr>
          <a:xfrm>
            <a:off x="741000" y="105470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b="1" dirty="0">
                <a:latin typeface="+mj-ea"/>
                <a:ea typeface="+mj-ea"/>
              </a:rPr>
              <a:t>電気的特性：</a:t>
            </a:r>
            <a:r>
              <a:rPr kumimoji="1" lang="ja-JP" altLang="en-US" b="1" dirty="0">
                <a:latin typeface="+mj-ea"/>
                <a:ea typeface="+mj-ea"/>
              </a:rPr>
              <a:t>抵抗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graphicFrame>
        <p:nvGraphicFramePr>
          <p:cNvPr id="7" name="表 3">
            <a:extLst>
              <a:ext uri="{FF2B5EF4-FFF2-40B4-BE49-F238E27FC236}">
                <a16:creationId xmlns:a16="http://schemas.microsoft.com/office/drawing/2014/main" id="{792443E4-0C90-4698-9D52-792559BCB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87417"/>
              </p:ext>
            </p:extLst>
          </p:nvPr>
        </p:nvGraphicFramePr>
        <p:xfrm>
          <a:off x="1246172" y="1528396"/>
          <a:ext cx="7335852" cy="8308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08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81826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2580302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000105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000105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159989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記号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単位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関連規格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>
                          <a:solidFill>
                            <a:schemeClr val="tx1"/>
                          </a:solidFill>
                        </a:rPr>
                        <a:t>Ppk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Target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46004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Ω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JIS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C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5201-1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>
                          <a:solidFill>
                            <a:schemeClr val="tx1"/>
                          </a:solidFill>
                        </a:rPr>
                        <a:t>x.xx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err="1">
                          <a:solidFill>
                            <a:schemeClr val="tx1"/>
                          </a:solidFill>
                        </a:rPr>
                        <a:t>Ppk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&gt;1.33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7DC18ED-7190-485F-A5FD-4D21AC1EB18C}"/>
              </a:ext>
            </a:extLst>
          </p:cNvPr>
          <p:cNvSpPr txBox="1"/>
          <p:nvPr/>
        </p:nvSpPr>
        <p:spPr>
          <a:xfrm>
            <a:off x="741000" y="3512251"/>
            <a:ext cx="2047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電気的特性：</a:t>
            </a:r>
            <a:r>
              <a:rPr kumimoji="1" lang="en-US" altLang="ja-JP" b="1" dirty="0">
                <a:latin typeface="+mj-ea"/>
                <a:ea typeface="+mj-ea"/>
              </a:rPr>
              <a:t>TCR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9" name="表 3">
            <a:extLst>
              <a:ext uri="{FF2B5EF4-FFF2-40B4-BE49-F238E27FC236}">
                <a16:creationId xmlns:a16="http://schemas.microsoft.com/office/drawing/2014/main" id="{2F478730-921E-4AAF-9C44-F4983BDE8E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658727"/>
              </p:ext>
            </p:extLst>
          </p:nvPr>
        </p:nvGraphicFramePr>
        <p:xfrm>
          <a:off x="1246172" y="3957783"/>
          <a:ext cx="7335853" cy="7856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4939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022835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2247880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000105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000105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159989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1661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記号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単位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関連規格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>
                          <a:solidFill>
                            <a:schemeClr val="tx1"/>
                          </a:solidFill>
                        </a:rPr>
                        <a:t>Ppk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Target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51134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TCR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/K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JIS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C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5201-1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>
                          <a:solidFill>
                            <a:schemeClr val="tx1"/>
                          </a:solidFill>
                        </a:rPr>
                        <a:t>x.xx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err="1">
                          <a:solidFill>
                            <a:schemeClr val="tx1"/>
                          </a:solidFill>
                        </a:rPr>
                        <a:t>Ppk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&gt;1.33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6219824" y="5033549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/>
              <a:t>評価製品：製品</a:t>
            </a:r>
            <a:r>
              <a:rPr kumimoji="1" lang="en-US" altLang="ja-JP" dirty="0"/>
              <a:t>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7428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786E7CB-DEC8-4BC9-A49E-BE97B4F0F65E}"/>
              </a:ext>
            </a:extLst>
          </p:cNvPr>
          <p:cNvSpPr txBox="1"/>
          <p:nvPr/>
        </p:nvSpPr>
        <p:spPr>
          <a:xfrm>
            <a:off x="705349" y="947183"/>
            <a:ext cx="347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電気的特性</a:t>
            </a:r>
            <a:r>
              <a:rPr lang="en-US" altLang="ja-JP" b="1" dirty="0">
                <a:latin typeface="+mj-ea"/>
                <a:ea typeface="+mj-ea"/>
              </a:rPr>
              <a:t>(EMC</a:t>
            </a:r>
            <a:r>
              <a:rPr lang="ja-JP" altLang="en-US" b="1" dirty="0">
                <a:latin typeface="+mj-ea"/>
                <a:ea typeface="+mj-ea"/>
              </a:rPr>
              <a:t>等価性評価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：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529B01C-2A59-46CB-B18D-583A85F62A91}"/>
              </a:ext>
            </a:extLst>
          </p:cNvPr>
          <p:cNvSpPr/>
          <p:nvPr/>
        </p:nvSpPr>
        <p:spPr>
          <a:xfrm>
            <a:off x="1196063" y="1610672"/>
            <a:ext cx="9045758" cy="448784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対象のエビデンス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897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" y="10274"/>
            <a:ext cx="11437882" cy="749165"/>
          </a:xfrm>
        </p:spPr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272C279-035B-45C9-9322-3C9A0B0F524F}"/>
              </a:ext>
            </a:extLst>
          </p:cNvPr>
          <p:cNvSpPr txBox="1"/>
          <p:nvPr/>
        </p:nvSpPr>
        <p:spPr>
          <a:xfrm>
            <a:off x="494509" y="759439"/>
            <a:ext cx="181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信頼性試験結果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5808FE99-A197-4D92-8F4C-917B671D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561259"/>
              </p:ext>
            </p:extLst>
          </p:nvPr>
        </p:nvGraphicFramePr>
        <p:xfrm>
          <a:off x="1594769" y="1128771"/>
          <a:ext cx="7692105" cy="5603160"/>
        </p:xfrm>
        <a:graphic>
          <a:graphicData uri="http://schemas.openxmlformats.org/drawingml/2006/table">
            <a:tbl>
              <a:tblPr/>
              <a:tblGrid>
                <a:gridCol w="1305745">
                  <a:extLst>
                    <a:ext uri="{9D8B030D-6E8A-4147-A177-3AD203B41FA5}">
                      <a16:colId xmlns:a16="http://schemas.microsoft.com/office/drawing/2014/main" val="4092062849"/>
                    </a:ext>
                  </a:extLst>
                </a:gridCol>
                <a:gridCol w="733751">
                  <a:extLst>
                    <a:ext uri="{9D8B030D-6E8A-4147-A177-3AD203B41FA5}">
                      <a16:colId xmlns:a16="http://schemas.microsoft.com/office/drawing/2014/main" val="3416956038"/>
                    </a:ext>
                  </a:extLst>
                </a:gridCol>
                <a:gridCol w="733751">
                  <a:extLst>
                    <a:ext uri="{9D8B030D-6E8A-4147-A177-3AD203B41FA5}">
                      <a16:colId xmlns:a16="http://schemas.microsoft.com/office/drawing/2014/main" val="3769130521"/>
                    </a:ext>
                  </a:extLst>
                </a:gridCol>
                <a:gridCol w="1343343">
                  <a:extLst>
                    <a:ext uri="{9D8B030D-6E8A-4147-A177-3AD203B41FA5}">
                      <a16:colId xmlns:a16="http://schemas.microsoft.com/office/drawing/2014/main" val="3473927180"/>
                    </a:ext>
                  </a:extLst>
                </a:gridCol>
                <a:gridCol w="1343343">
                  <a:extLst>
                    <a:ext uri="{9D8B030D-6E8A-4147-A177-3AD203B41FA5}">
                      <a16:colId xmlns:a16="http://schemas.microsoft.com/office/drawing/2014/main" val="2271862490"/>
                    </a:ext>
                  </a:extLst>
                </a:gridCol>
                <a:gridCol w="1343343">
                  <a:extLst>
                    <a:ext uri="{9D8B030D-6E8A-4147-A177-3AD203B41FA5}">
                      <a16:colId xmlns:a16="http://schemas.microsoft.com/office/drawing/2014/main" val="693417417"/>
                    </a:ext>
                  </a:extLst>
                </a:gridCol>
                <a:gridCol w="667969">
                  <a:extLst>
                    <a:ext uri="{9D8B030D-6E8A-4147-A177-3AD203B41FA5}">
                      <a16:colId xmlns:a16="http://schemas.microsoft.com/office/drawing/2014/main" val="3832619818"/>
                    </a:ext>
                  </a:extLst>
                </a:gridCol>
                <a:gridCol w="220860">
                  <a:extLst>
                    <a:ext uri="{9D8B030D-6E8A-4147-A177-3AD203B41FA5}">
                      <a16:colId xmlns:a16="http://schemas.microsoft.com/office/drawing/2014/main" val="928160249"/>
                    </a:ext>
                  </a:extLst>
                </a:gridCol>
              </a:tblGrid>
              <a:tr h="321812"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Sample-size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Method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7247352"/>
                  </a:ext>
                </a:extLst>
              </a:tr>
              <a:tr h="26546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pieces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spec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19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2652015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ストレス前後の電気試験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dirty="0"/>
                        <a:t>試験用に提出された</a:t>
                      </a:r>
                      <a:endParaRPr lang="en-US" altLang="ja-JP" sz="800" dirty="0"/>
                    </a:p>
                    <a:p>
                      <a:pPr algn="ctr" fontAlgn="ctr"/>
                      <a:r>
                        <a:rPr lang="ja-JP" altLang="en-US" sz="800" dirty="0"/>
                        <a:t>すべての品質認定部品</a:t>
                      </a:r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9238859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高温への暴露</a:t>
                      </a:r>
                      <a:endParaRPr kumimoji="0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MIL-STD-202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方法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5135803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温度サイクル</a:t>
                      </a:r>
                      <a:endParaRPr kumimoji="0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方法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JA-104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－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 ～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+125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1000cyc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6637105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耐湿性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85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/85%RH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，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10%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280438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作動寿命</a:t>
                      </a:r>
                      <a:endParaRPr kumimoji="0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MIL-STD-202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方法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108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条件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，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℃，定格負荷</a:t>
                      </a:r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8525625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外観</a:t>
                      </a:r>
                      <a:endParaRPr kumimoji="0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dirty="0"/>
                        <a:t>すべて</a:t>
                      </a:r>
                      <a:r>
                        <a:rPr lang="ja-JP" altLang="en-US" sz="800"/>
                        <a:t>の品質認定</a:t>
                      </a:r>
                      <a:r>
                        <a:rPr lang="ja-JP" altLang="en-US" sz="800" dirty="0"/>
                        <a:t>部品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MIL-STD-883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方法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2009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（電気試験は必要なし）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2225114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物理的寸法</a:t>
                      </a:r>
                      <a:endParaRPr kumimoji="0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方法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JB-100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（電気試験は必要なし）</a:t>
                      </a:r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8938515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溶剤への耐性</a:t>
                      </a:r>
                      <a:endParaRPr kumimoji="0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MIL-STD-202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方法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215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809612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機械的衝撃</a:t>
                      </a:r>
                      <a:endParaRPr kumimoji="0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MIL-STD-202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方法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213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方法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213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の図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，条件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1953005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振動</a:t>
                      </a:r>
                      <a:endParaRPr kumimoji="0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MIL-STD-202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方法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204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 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分間に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 g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方向でそれぞれ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12cyc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3113420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はんだ耐熱性</a:t>
                      </a:r>
                      <a:endParaRPr kumimoji="0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MIL-STD-202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方法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条件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，手順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3547995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ESD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AEC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Q200-002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617328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はんだ性</a:t>
                      </a:r>
                      <a:endParaRPr kumimoji="0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J-STD-002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215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℃，カテゴリー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，方法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260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℃，カテゴリー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，方法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6198615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25</a:t>
                      </a: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℃における電気的特性</a:t>
                      </a:r>
                      <a:endParaRPr kumimoji="0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62525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燃焼性</a:t>
                      </a:r>
                      <a:endParaRPr kumimoji="0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UL-94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(V-0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又は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V-1)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（電気試験は必要なし）</a:t>
                      </a:r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1482852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基板のたわみ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AEC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Q200-005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最小保持時間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60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秒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25221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端子の強度</a:t>
                      </a:r>
                      <a:endParaRPr kumimoji="0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AEC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Q200-006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1224850"/>
                  </a:ext>
                </a:extLst>
              </a:tr>
              <a:tr h="2786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難燃性</a:t>
                      </a:r>
                      <a:endParaRPr kumimoji="0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AEC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Q200-001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693945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A4E8198-01C0-4F2C-928D-F692A5102AE8}"/>
              </a:ext>
            </a:extLst>
          </p:cNvPr>
          <p:cNvSpPr txBox="1"/>
          <p:nvPr/>
        </p:nvSpPr>
        <p:spPr>
          <a:xfrm>
            <a:off x="6743699" y="820994"/>
            <a:ext cx="3000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（</a:t>
            </a:r>
            <a:r>
              <a:rPr kumimoji="1" lang="en-US" altLang="ja-JP" sz="1400" dirty="0"/>
              <a:t>AEC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Q200-Rev.D</a:t>
            </a:r>
            <a:r>
              <a:rPr kumimoji="1" lang="ja-JP" altLang="en-US" sz="1400" dirty="0"/>
              <a:t>より）</a:t>
            </a:r>
          </a:p>
        </p:txBody>
      </p:sp>
    </p:spTree>
    <p:extLst>
      <p:ext uri="{BB962C8B-B14F-4D97-AF65-F5344CB8AC3E}">
        <p14:creationId xmlns:p14="http://schemas.microsoft.com/office/powerpoint/2010/main" val="4021032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19F1328-47BD-4BBE-85EA-1A636CA3F9E2}"/>
              </a:ext>
            </a:extLst>
          </p:cNvPr>
          <p:cNvSpPr txBox="1"/>
          <p:nvPr/>
        </p:nvSpPr>
        <p:spPr>
          <a:xfrm>
            <a:off x="581973" y="104675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兆候精査：</a:t>
            </a:r>
            <a:endParaRPr kumimoji="1" lang="en-US" altLang="ja-JP" b="1" dirty="0">
              <a:latin typeface="+mj-ea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9283131-91CF-B116-055D-380781A26A8D}"/>
              </a:ext>
            </a:extLst>
          </p:cNvPr>
          <p:cNvSpPr/>
          <p:nvPr/>
        </p:nvSpPr>
        <p:spPr>
          <a:xfrm>
            <a:off x="1196063" y="1610672"/>
            <a:ext cx="9045758" cy="448784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対象のエビデンス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9837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B8F190A-13C8-69DD-5730-D4AF487967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343922"/>
              </p:ext>
            </p:extLst>
          </p:nvPr>
        </p:nvGraphicFramePr>
        <p:xfrm>
          <a:off x="434994" y="895005"/>
          <a:ext cx="10865029" cy="2120242"/>
        </p:xfrm>
        <a:graphic>
          <a:graphicData uri="http://schemas.openxmlformats.org/drawingml/2006/table">
            <a:tbl>
              <a:tblPr/>
              <a:tblGrid>
                <a:gridCol w="678367">
                  <a:extLst>
                    <a:ext uri="{9D8B030D-6E8A-4147-A177-3AD203B41FA5}">
                      <a16:colId xmlns:a16="http://schemas.microsoft.com/office/drawing/2014/main" val="751458909"/>
                    </a:ext>
                  </a:extLst>
                </a:gridCol>
                <a:gridCol w="1531399">
                  <a:extLst>
                    <a:ext uri="{9D8B030D-6E8A-4147-A177-3AD203B41FA5}">
                      <a16:colId xmlns:a16="http://schemas.microsoft.com/office/drawing/2014/main" val="2335359487"/>
                    </a:ext>
                  </a:extLst>
                </a:gridCol>
                <a:gridCol w="8655263">
                  <a:extLst>
                    <a:ext uri="{9D8B030D-6E8A-4147-A177-3AD203B41FA5}">
                      <a16:colId xmlns:a16="http://schemas.microsoft.com/office/drawing/2014/main" val="2717746417"/>
                    </a:ext>
                  </a:extLst>
                </a:gridCol>
              </a:tblGrid>
              <a:tr h="24100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版数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日付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内容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426912"/>
                  </a:ext>
                </a:extLst>
              </a:tr>
              <a:tr h="2410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1.0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2023/6/9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初版作成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806213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518357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3860045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0270041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7098212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405A3B-A2C2-02FA-ED57-CFB43ED77447}"/>
              </a:ext>
            </a:extLst>
          </p:cNvPr>
          <p:cNvSpPr txBox="1"/>
          <p:nvPr/>
        </p:nvSpPr>
        <p:spPr>
          <a:xfrm>
            <a:off x="606056" y="262270"/>
            <a:ext cx="3551274" cy="37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改版履歴</a:t>
            </a:r>
          </a:p>
        </p:txBody>
      </p:sp>
    </p:spTree>
    <p:extLst>
      <p:ext uri="{BB962C8B-B14F-4D97-AF65-F5344CB8AC3E}">
        <p14:creationId xmlns:p14="http://schemas.microsoft.com/office/powerpoint/2010/main" val="2439456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変更内容</a:t>
            </a:r>
          </a:p>
        </p:txBody>
      </p:sp>
    </p:spTree>
    <p:extLst>
      <p:ext uri="{BB962C8B-B14F-4D97-AF65-F5344CB8AC3E}">
        <p14:creationId xmlns:p14="http://schemas.microsoft.com/office/powerpoint/2010/main" val="3708479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8" name="コンテンツ プレースホルダー 3">
            <a:extLst>
              <a:ext uri="{FF2B5EF4-FFF2-40B4-BE49-F238E27FC236}">
                <a16:creationId xmlns:a16="http://schemas.microsoft.com/office/drawing/2014/main" id="{7762E6D1-2454-44C1-BC34-8CE993B59E67}"/>
              </a:ext>
            </a:extLst>
          </p:cNvPr>
          <p:cNvSpPr txBox="1">
            <a:spLocks/>
          </p:cNvSpPr>
          <p:nvPr/>
        </p:nvSpPr>
        <p:spPr>
          <a:xfrm>
            <a:off x="710508" y="1159575"/>
            <a:ext cx="10521936" cy="943589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0000CC"/>
              </a:buClr>
            </a:pPr>
            <a:r>
              <a:rPr lang="ja-JP" altLang="en-US" sz="1800" dirty="0">
                <a:latin typeface="+mn-ea"/>
              </a:rPr>
              <a:t>需要増加に伴い、</a:t>
            </a:r>
            <a:r>
              <a:rPr lang="en-US" altLang="ja-JP" sz="1800" dirty="0">
                <a:latin typeface="+mn-ea"/>
              </a:rPr>
              <a:t>A</a:t>
            </a:r>
            <a:r>
              <a:rPr lang="ja-JP" altLang="en-US" sz="1800" dirty="0">
                <a:latin typeface="+mn-ea"/>
              </a:rPr>
              <a:t>工場での生産能力を超える見込みです。製品の安定供給を目的として生産拠点追加の</a:t>
            </a:r>
            <a:r>
              <a:rPr lang="en-US" altLang="ja-JP" sz="1800" dirty="0">
                <a:latin typeface="+mn-ea"/>
              </a:rPr>
              <a:t>PCN</a:t>
            </a:r>
            <a:r>
              <a:rPr lang="ja-JP" altLang="en-US" sz="1800" dirty="0">
                <a:latin typeface="+mn-ea"/>
              </a:rPr>
              <a:t>を申請いたします。</a:t>
            </a:r>
            <a:endParaRPr lang="en-US" altLang="ja-JP" sz="1800" dirty="0">
              <a:latin typeface="+mn-ea"/>
            </a:endParaRPr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759812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1. </a:t>
            </a:r>
            <a:r>
              <a:rPr lang="ja-JP" altLang="en-US" sz="2000" dirty="0">
                <a:latin typeface="+mn-ea"/>
                <a:ea typeface="+mn-ea"/>
              </a:rPr>
              <a:t>変更の背景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3C1DC00-F3EB-4C2B-A595-D180AF374015}"/>
              </a:ext>
            </a:extLst>
          </p:cNvPr>
          <p:cNvSpPr/>
          <p:nvPr/>
        </p:nvSpPr>
        <p:spPr>
          <a:xfrm>
            <a:off x="3809017" y="2300831"/>
            <a:ext cx="4894943" cy="35055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需要見通しグラフ等</a:t>
            </a:r>
          </a:p>
        </p:txBody>
      </p:sp>
    </p:spTree>
    <p:extLst>
      <p:ext uri="{BB962C8B-B14F-4D97-AF65-F5344CB8AC3E}">
        <p14:creationId xmlns:p14="http://schemas.microsoft.com/office/powerpoint/2010/main" val="1760564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B27D0D08-5613-4D02-8463-2A82CF675881}"/>
              </a:ext>
            </a:extLst>
          </p:cNvPr>
          <p:cNvSpPr txBox="1">
            <a:spLocks/>
          </p:cNvSpPr>
          <p:nvPr/>
        </p:nvSpPr>
        <p:spPr>
          <a:xfrm>
            <a:off x="1014122" y="1326448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対象製品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FFE61FBA-B30C-4B2F-9435-622482B83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049991"/>
              </p:ext>
            </p:extLst>
          </p:nvPr>
        </p:nvGraphicFramePr>
        <p:xfrm>
          <a:off x="1188366" y="1887474"/>
          <a:ext cx="1508976" cy="1574235"/>
        </p:xfrm>
        <a:graphic>
          <a:graphicData uri="http://schemas.openxmlformats.org/drawingml/2006/table">
            <a:tbl>
              <a:tblPr/>
              <a:tblGrid>
                <a:gridCol w="1508976">
                  <a:extLst>
                    <a:ext uri="{9D8B030D-6E8A-4147-A177-3AD203B41FA5}">
                      <a16:colId xmlns:a16="http://schemas.microsoft.com/office/drawing/2014/main" val="3750750649"/>
                    </a:ext>
                  </a:extLst>
                </a:gridCol>
              </a:tblGrid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818962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31232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61791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400063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6958957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77AB736-ABF4-48A4-8676-618C8C0495D0}"/>
              </a:ext>
            </a:extLst>
          </p:cNvPr>
          <p:cNvSpPr txBox="1"/>
          <p:nvPr/>
        </p:nvSpPr>
        <p:spPr>
          <a:xfrm>
            <a:off x="983999" y="1560284"/>
            <a:ext cx="5811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tabLst/>
              <a:defRPr/>
            </a:pPr>
            <a:r>
              <a:rPr kumimoji="1" lang="en-US" altLang="ja-JP" sz="1600" dirty="0">
                <a:solidFill>
                  <a:srgbClr val="3C3C3B"/>
                </a:solidFill>
                <a:latin typeface="+mn-ea"/>
              </a:rPr>
              <a:t>A</a:t>
            </a:r>
            <a:r>
              <a:rPr kumimoji="1" lang="ja-JP" altLang="en-US" sz="1600" dirty="0">
                <a:solidFill>
                  <a:srgbClr val="3C3C3B"/>
                </a:solidFill>
                <a:latin typeface="+mn-ea"/>
              </a:rPr>
              <a:t>工場  </a:t>
            </a:r>
            <a:r>
              <a:rPr kumimoji="1" lang="en-US" altLang="ja-JP" sz="1600" dirty="0">
                <a:solidFill>
                  <a:srgbClr val="3C3C3B"/>
                </a:solidFill>
                <a:latin typeface="+mn-ea"/>
              </a:rPr>
              <a:t>B</a:t>
            </a:r>
            <a:r>
              <a:rPr lang="ja-JP" altLang="en-US" sz="1600" dirty="0">
                <a:solidFill>
                  <a:srgbClr val="3C3C3B"/>
                </a:solidFill>
                <a:latin typeface="+mn-ea"/>
              </a:rPr>
              <a:t>製品 </a:t>
            </a:r>
            <a:endParaRPr kumimoji="1" lang="en-US" altLang="ja-JP" sz="1600" dirty="0">
              <a:solidFill>
                <a:srgbClr val="3C3C3B"/>
              </a:solidFill>
              <a:latin typeface="+mn-ea"/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02C021D7-A303-412E-9FF6-894EC0B0D00A}"/>
              </a:ext>
            </a:extLst>
          </p:cNvPr>
          <p:cNvSpPr txBox="1">
            <a:spLocks/>
          </p:cNvSpPr>
          <p:nvPr/>
        </p:nvSpPr>
        <p:spPr bwMode="auto">
          <a:xfrm>
            <a:off x="423263" y="759812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2. </a:t>
            </a:r>
            <a:r>
              <a:rPr lang="ja-JP" altLang="en-US" sz="2000" dirty="0">
                <a:latin typeface="+mn-ea"/>
                <a:ea typeface="+mn-ea"/>
              </a:rPr>
              <a:t>変更内容</a:t>
            </a: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ACD0C3F3-EB65-4952-92DB-D9E39F8B52B1}"/>
              </a:ext>
            </a:extLst>
          </p:cNvPr>
          <p:cNvSpPr txBox="1">
            <a:spLocks/>
          </p:cNvSpPr>
          <p:nvPr/>
        </p:nvSpPr>
        <p:spPr bwMode="auto">
          <a:xfrm>
            <a:off x="423263" y="4255981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3. </a:t>
            </a:r>
            <a:r>
              <a:rPr lang="ja-JP" altLang="en-US" sz="2000" dirty="0">
                <a:latin typeface="+mn-ea"/>
                <a:ea typeface="+mn-ea"/>
              </a:rPr>
              <a:t>変更概要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EC5A5E4-7871-47BE-A5DC-CA80E7752B29}"/>
              </a:ext>
            </a:extLst>
          </p:cNvPr>
          <p:cNvSpPr txBox="1"/>
          <p:nvPr/>
        </p:nvSpPr>
        <p:spPr>
          <a:xfrm>
            <a:off x="875999" y="4760004"/>
            <a:ext cx="931897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defTabSz="914400">
              <a:buClr>
                <a:srgbClr val="0070C0"/>
              </a:buClr>
              <a:defRPr/>
            </a:pPr>
            <a:r>
              <a:rPr lang="ja-JP" altLang="en-US" sz="1600" dirty="0">
                <a:solidFill>
                  <a:srgbClr val="3C3C3B"/>
                </a:solidFill>
                <a:latin typeface="+mn-ea"/>
              </a:rPr>
              <a:t>製品の製造拠点の追加 </a:t>
            </a:r>
            <a:endParaRPr lang="en-US" altLang="ja-JP" sz="1600" dirty="0">
              <a:solidFill>
                <a:srgbClr val="3C3C3B"/>
              </a:solidFill>
              <a:latin typeface="+mn-ea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0DB905C2-95BF-4279-BAFA-4085749AC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850679"/>
              </p:ext>
            </p:extLst>
          </p:nvPr>
        </p:nvGraphicFramePr>
        <p:xfrm>
          <a:off x="983999" y="5106018"/>
          <a:ext cx="8797768" cy="1114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000">
                  <a:extLst>
                    <a:ext uri="{9D8B030D-6E8A-4147-A177-3AD203B41FA5}">
                      <a16:colId xmlns:a16="http://schemas.microsoft.com/office/drawing/2014/main" val="4273580063"/>
                    </a:ext>
                  </a:extLst>
                </a:gridCol>
                <a:gridCol w="3456000">
                  <a:extLst>
                    <a:ext uri="{9D8B030D-6E8A-4147-A177-3AD203B41FA5}">
                      <a16:colId xmlns:a16="http://schemas.microsoft.com/office/drawing/2014/main" val="135643006"/>
                    </a:ext>
                  </a:extLst>
                </a:gridCol>
                <a:gridCol w="4189768">
                  <a:extLst>
                    <a:ext uri="{9D8B030D-6E8A-4147-A177-3AD203B41FA5}">
                      <a16:colId xmlns:a16="http://schemas.microsoft.com/office/drawing/2014/main" val="2432877548"/>
                    </a:ext>
                  </a:extLst>
                </a:gridCol>
              </a:tblGrid>
              <a:tr h="33066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製造拠点</a:t>
                      </a:r>
                      <a:endParaRPr kumimoji="1" lang="en-US" altLang="ja-JP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現状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追加拠点</a:t>
                      </a:r>
                      <a:endParaRPr kumimoji="1" lang="en-US" altLang="ja-JP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44544"/>
                  </a:ext>
                </a:extLst>
              </a:tr>
              <a:tr h="78338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拠点</a:t>
                      </a:r>
                      <a:r>
                        <a:rPr kumimoji="1" lang="en-US" altLang="ja-JP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XX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A</a:t>
                      </a:r>
                      <a:endParaRPr kumimoji="1" lang="ja-JP" altLang="en-US" sz="1400" b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686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5220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868100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4. </a:t>
            </a:r>
            <a:r>
              <a:rPr lang="ja-JP" altLang="en-US" sz="2000" dirty="0">
                <a:latin typeface="+mn-ea"/>
                <a:ea typeface="+mn-ea"/>
              </a:rPr>
              <a:t>変更後の工程を担う会社・工場の概要</a:t>
            </a:r>
          </a:p>
        </p:txBody>
      </p:sp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D6C357B2-0AED-48E8-A035-5B5D3385D7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936139"/>
              </p:ext>
            </p:extLst>
          </p:nvPr>
        </p:nvGraphicFramePr>
        <p:xfrm>
          <a:off x="739302" y="2417200"/>
          <a:ext cx="10865796" cy="3474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4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81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92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社名</a:t>
                      </a:r>
                      <a:endParaRPr lang="en-US" altLang="ja-JP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B</a:t>
                      </a:r>
                      <a:r>
                        <a:rPr lang="ja-JP" altLang="en-US" sz="1800" dirty="0"/>
                        <a:t> </a:t>
                      </a:r>
                      <a:r>
                        <a:rPr lang="en-US" altLang="ja-JP" sz="1800" dirty="0"/>
                        <a:t>Inc.</a:t>
                      </a:r>
                      <a:endParaRPr lang="en-GB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所在地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(City) / (Country)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設立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Foundation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err="1"/>
                        <a:t>yyyy</a:t>
                      </a:r>
                      <a:r>
                        <a:rPr lang="ja-JP" altLang="en-US" sz="1800" dirty="0"/>
                        <a:t>年</a:t>
                      </a:r>
                      <a:endParaRPr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事業概要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Business</a:t>
                      </a:r>
                      <a:r>
                        <a:rPr lang="ja-JP" altLang="en-US" sz="1800" baseline="0"/>
                        <a:t> </a:t>
                      </a:r>
                      <a:r>
                        <a:rPr lang="en-GB" altLang="ja-JP" sz="1800"/>
                        <a:t>Outline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Chip 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Resistors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品質認証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Quality System Certification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ISO9001 (in</a:t>
                      </a:r>
                      <a:r>
                        <a:rPr lang="ja-JP" altLang="en-US" sz="1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800" baseline="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ISO14001 (in </a:t>
                      </a:r>
                      <a:r>
                        <a:rPr lang="en-US" altLang="ja-JP" sz="180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IATF16949(in </a:t>
                      </a:r>
                      <a:r>
                        <a:rPr kumimoji="1" lang="en-US" altLang="ja-JP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yyyy</a:t>
                      </a: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)</a:t>
                      </a:r>
                      <a:endParaRPr lang="en-US" altLang="ja-JP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328767E-C67C-4B96-8DB6-494F40294E39}"/>
              </a:ext>
            </a:extLst>
          </p:cNvPr>
          <p:cNvSpPr txBox="1"/>
          <p:nvPr/>
        </p:nvSpPr>
        <p:spPr>
          <a:xfrm>
            <a:off x="886136" y="1254419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(1)</a:t>
            </a:r>
            <a:r>
              <a:rPr kumimoji="1" lang="ja-JP" altLang="en-US" b="1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</a:rPr>
              <a:t> </a:t>
            </a:r>
            <a:r>
              <a:rPr kumimoji="1" lang="ja-JP" altLang="en-US" b="1" dirty="0">
                <a:latin typeface="+mj-ea"/>
                <a:ea typeface="+mj-ea"/>
              </a:rPr>
              <a:t>拠点</a:t>
            </a:r>
            <a:r>
              <a:rPr kumimoji="1" lang="en-US" altLang="ja-JP" b="1" dirty="0">
                <a:latin typeface="+mj-ea"/>
                <a:ea typeface="+mj-ea"/>
              </a:rPr>
              <a:t>B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E5946D-4746-4E89-B303-8DA569FAFC80}"/>
              </a:ext>
            </a:extLst>
          </p:cNvPr>
          <p:cNvSpPr txBox="1"/>
          <p:nvPr/>
        </p:nvSpPr>
        <p:spPr>
          <a:xfrm>
            <a:off x="1003582" y="1623751"/>
            <a:ext cx="655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製品</a:t>
            </a:r>
            <a:r>
              <a:rPr kumimoji="1" lang="ja-JP" altLang="en-US" dirty="0"/>
              <a:t>シリーズ</a:t>
            </a:r>
            <a:r>
              <a:rPr kumimoji="1" lang="en-US" altLang="ja-JP" dirty="0"/>
              <a:t>A</a:t>
            </a:r>
            <a:r>
              <a:rPr kumimoji="1" lang="ja-JP" altLang="en-US" dirty="0"/>
              <a:t>の量産を</a:t>
            </a:r>
            <a:r>
              <a:rPr lang="en-US" altLang="ja-JP" dirty="0" err="1"/>
              <a:t>yyyy</a:t>
            </a:r>
            <a:r>
              <a:rPr kumimoji="1" lang="ja-JP" altLang="en-US" dirty="0"/>
              <a:t>年</a:t>
            </a:r>
            <a:r>
              <a:rPr kumimoji="1" lang="en-US" altLang="ja-JP" dirty="0"/>
              <a:t>/mm</a:t>
            </a:r>
            <a:r>
              <a:rPr kumimoji="1" lang="ja-JP" altLang="en-US" dirty="0"/>
              <a:t>月から開始しております。</a:t>
            </a:r>
            <a:endParaRPr kumimoji="1" lang="en-US" altLang="ja-JP" dirty="0"/>
          </a:p>
          <a:p>
            <a:r>
              <a:rPr kumimoji="1" lang="ja-JP" altLang="en-US" dirty="0"/>
              <a:t>現在までの量産実績は約</a:t>
            </a:r>
            <a:r>
              <a:rPr lang="en-US" altLang="ja-JP" dirty="0" err="1"/>
              <a:t>xx</a:t>
            </a:r>
            <a:r>
              <a:rPr kumimoji="1" lang="en-US" altLang="ja-JP" dirty="0" err="1"/>
              <a:t>M</a:t>
            </a:r>
            <a:r>
              <a:rPr kumimoji="1" lang="ja-JP" altLang="en-US" dirty="0"/>
              <a:t>個になります。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525602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変更点と検証事項の明確化</a:t>
            </a:r>
          </a:p>
        </p:txBody>
      </p:sp>
    </p:spTree>
    <p:extLst>
      <p:ext uri="{BB962C8B-B14F-4D97-AF65-F5344CB8AC3E}">
        <p14:creationId xmlns:p14="http://schemas.microsoft.com/office/powerpoint/2010/main" val="1592780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)-</a:t>
            </a:r>
            <a:endParaRPr kumimoji="1" lang="ja-JP" altLang="en-US" dirty="0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184D5E94-120E-4F05-A733-3EEDCADF02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276725"/>
              </p:ext>
            </p:extLst>
          </p:nvPr>
        </p:nvGraphicFramePr>
        <p:xfrm>
          <a:off x="2159000" y="2445127"/>
          <a:ext cx="7874000" cy="1350645"/>
        </p:xfrm>
        <a:graphic>
          <a:graphicData uri="http://schemas.openxmlformats.org/drawingml/2006/table">
            <a:tbl>
              <a:tblPr/>
              <a:tblGrid>
                <a:gridCol w="1574800">
                  <a:extLst>
                    <a:ext uri="{9D8B030D-6E8A-4147-A177-3AD203B41FA5}">
                      <a16:colId xmlns:a16="http://schemas.microsoft.com/office/drawing/2014/main" val="84527055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3532387442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577992550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077410914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657716667"/>
                    </a:ext>
                  </a:extLst>
                </a:gridCol>
              </a:tblGrid>
              <a:tr h="28575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4M1E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変化点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188750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Machine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Material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Method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Envi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ro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nment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90376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作業管理変更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装置変更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材料変更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工法変更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ｸﾘｰﾝ度管理変更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720387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lang="en-US" altLang="ja-JP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C(</a:t>
                      </a:r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</a:t>
                      </a:r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lang="en-US" altLang="ja-JP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No</a:t>
                      </a:r>
                      <a:endParaRPr lang="en-US" altLang="ja-JP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0687921"/>
                  </a:ext>
                </a:extLst>
              </a:tr>
            </a:tbl>
          </a:graphicData>
        </a:graphic>
      </p:graphicFrame>
      <p:sp>
        <p:nvSpPr>
          <p:cNvPr id="10" name="タイトル 1">
            <a:extLst>
              <a:ext uri="{FF2B5EF4-FFF2-40B4-BE49-F238E27FC236}">
                <a16:creationId xmlns:a16="http://schemas.microsoft.com/office/drawing/2014/main" id="{5E65EEC0-6E3F-4E66-B7EF-78570C362629}"/>
              </a:ext>
            </a:extLst>
          </p:cNvPr>
          <p:cNvSpPr txBox="1">
            <a:spLocks/>
          </p:cNvSpPr>
          <p:nvPr/>
        </p:nvSpPr>
        <p:spPr>
          <a:xfrm>
            <a:off x="1984756" y="2095864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変化点</a:t>
            </a:r>
            <a:r>
              <a:rPr lang="en-US" altLang="ja-JP" sz="2000" dirty="0">
                <a:solidFill>
                  <a:schemeClr val="tx1"/>
                </a:solidFill>
                <a:latin typeface="+mn-ea"/>
                <a:ea typeface="+mn-ea"/>
              </a:rPr>
              <a:t>(4M1E)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概略</a:t>
            </a:r>
          </a:p>
        </p:txBody>
      </p:sp>
    </p:spTree>
    <p:extLst>
      <p:ext uri="{BB962C8B-B14F-4D97-AF65-F5344CB8AC3E}">
        <p14:creationId xmlns:p14="http://schemas.microsoft.com/office/powerpoint/2010/main" val="3162378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1498600" y="1806575"/>
            <a:ext cx="48260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00E28DD-60A0-7DE9-CCA6-3E707E2FBD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74" y="1074044"/>
            <a:ext cx="11960252" cy="4709912"/>
          </a:xfrm>
          <a:prstGeom prst="rect">
            <a:avLst/>
          </a:prstGeom>
          <a:ln>
            <a:noFill/>
          </a:ln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20F304A-AEE8-A7D4-EFBA-F18780BB7E74}"/>
              </a:ext>
            </a:extLst>
          </p:cNvPr>
          <p:cNvSpPr txBox="1"/>
          <p:nvPr/>
        </p:nvSpPr>
        <p:spPr>
          <a:xfrm>
            <a:off x="115874" y="749165"/>
            <a:ext cx="4970004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/>
              <a:t>※</a:t>
            </a:r>
            <a:r>
              <a:rPr kumimoji="1" lang="ja-JP" altLang="en-US"/>
              <a:t>附属書</a:t>
            </a:r>
            <a:r>
              <a:rPr kumimoji="1" lang="en-US" altLang="ja-JP"/>
              <a:t>A</a:t>
            </a:r>
            <a:r>
              <a:rPr kumimoji="1" lang="ja-JP" altLang="en-US"/>
              <a:t>を用いて検証事項を明確にする</a:t>
            </a:r>
          </a:p>
        </p:txBody>
      </p:sp>
    </p:spTree>
    <p:extLst>
      <p:ext uri="{BB962C8B-B14F-4D97-AF65-F5344CB8AC3E}">
        <p14:creationId xmlns:p14="http://schemas.microsoft.com/office/powerpoint/2010/main" val="1683905103"/>
      </p:ext>
    </p:extLst>
  </p:cSld>
  <p:clrMapOvr>
    <a:masterClrMapping/>
  </p:clrMapOvr>
</p:sld>
</file>

<file path=ppt/theme/theme1.xml><?xml version="1.0" encoding="utf-8"?>
<a:theme xmlns:a="http://schemas.openxmlformats.org/drawingml/2006/main" name="Renesas Template 2020 - EN Confidential">
  <a:themeElements>
    <a:clrScheme name="Renesas_colors">
      <a:dk1>
        <a:srgbClr val="3C3C3B"/>
      </a:dk1>
      <a:lt1>
        <a:sysClr val="window" lastClr="FFFFFF"/>
      </a:lt1>
      <a:dk2>
        <a:srgbClr val="06418C"/>
      </a:dk2>
      <a:lt2>
        <a:srgbClr val="F2F2F2"/>
      </a:lt2>
      <a:accent1>
        <a:srgbClr val="4471A9"/>
      </a:accent1>
      <a:accent2>
        <a:srgbClr val="D70000"/>
      </a:accent2>
      <a:accent3>
        <a:srgbClr val="FFC800"/>
      </a:accent3>
      <a:accent4>
        <a:srgbClr val="669933"/>
      </a:accent4>
      <a:accent5>
        <a:srgbClr val="993399"/>
      </a:accent5>
      <a:accent6>
        <a:srgbClr val="9D9D9D"/>
      </a:accent6>
      <a:hlink>
        <a:srgbClr val="06418C"/>
      </a:hlink>
      <a:folHlink>
        <a:srgbClr val="993399"/>
      </a:folHlink>
    </a:clrScheme>
    <a:fontScheme name="ユーザー定義 1">
      <a:majorFont>
        <a:latin typeface="Arial Narrow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5E63106A-C05F-495E-8229-D24B783B9330}" vid="{1665157C-E23C-4462-9858-AE6CB20D8E0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A711D5662BF054AA3252506ADD2F425" ma:contentTypeVersion="7" ma:contentTypeDescription="新しいドキュメントを作成します。" ma:contentTypeScope="" ma:versionID="a21980b33498595edca9547dc23be48e">
  <xsd:schema xmlns:xsd="http://www.w3.org/2001/XMLSchema" xmlns:xs="http://www.w3.org/2001/XMLSchema" xmlns:p="http://schemas.microsoft.com/office/2006/metadata/properties" xmlns:ns2="9527a488-1fed-4675-9286-af3253184815" targetNamespace="http://schemas.microsoft.com/office/2006/metadata/properties" ma:root="true" ma:fieldsID="19cd9684aff73a4bb0cf934712cc54d4" ns2:_="">
    <xsd:import namespace="9527a488-1fed-4675-9286-af32531848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27a488-1fed-4675-9286-af32531848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238933-2C56-4FB6-9CE5-6308FB304B64}">
  <ds:schemaRefs>
    <ds:schemaRef ds:uri="9527a488-1fed-4675-9286-af3253184815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16F1E59-0F6B-4DB9-88E1-655FBD2D89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27a488-1fed-4675-9286-af32531848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557801-227E-4E93-B4C6-A679C7A203A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1532</Words>
  <Application>Microsoft Office PowerPoint</Application>
  <PresentationFormat>ワイド画面</PresentationFormat>
  <Paragraphs>408</Paragraphs>
  <Slides>26</Slides>
  <Notes>23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34" baseType="lpstr">
      <vt:lpstr>Meiryo UI</vt:lpstr>
      <vt:lpstr>メイリオ</vt:lpstr>
      <vt:lpstr>Arial</vt:lpstr>
      <vt:lpstr>Arial Narrow</vt:lpstr>
      <vt:lpstr>Calibri</vt:lpstr>
      <vt:lpstr>Symbol</vt:lpstr>
      <vt:lpstr>Wingdings</vt:lpstr>
      <vt:lpstr>Renesas Template 2020 - EN Confidential</vt:lpstr>
      <vt:lpstr>PowerPoint プレゼンテーション</vt:lpstr>
      <vt:lpstr>Contents</vt:lpstr>
      <vt:lpstr>変更内容</vt:lpstr>
      <vt:lpstr>01　変更内容</vt:lpstr>
      <vt:lpstr>01　変更内容</vt:lpstr>
      <vt:lpstr>01　変更内容</vt:lpstr>
      <vt:lpstr>変更点と検証事項の明確化</vt:lpstr>
      <vt:lpstr>02　変更点と検証事項の明確化　- PCN変化点評価シート(製造上の変更点)-</vt:lpstr>
      <vt:lpstr>02　変更点と検証事項の明確化　- PCN変化点評価シート(製造上の変更点)-</vt:lpstr>
      <vt:lpstr>02　変更点と検証事項の明確化　- PCN変化点評価シート(設計上の変更点)-</vt:lpstr>
      <vt:lpstr>02　変更点と検証事項の明確化　- PCN変化点評価シート(組み合わせ影響確認)-</vt:lpstr>
      <vt:lpstr>02　変更点と検証事項の明確化　- PCN変化点評価シート(組み合わせ影響確認)-</vt:lpstr>
      <vt:lpstr>変更準備・計画</vt:lpstr>
      <vt:lpstr>03　変更準備・計画　–全体計画-</vt:lpstr>
      <vt:lpstr>03　変更準備・計画　–変更確認項目-</vt:lpstr>
      <vt:lpstr>工程チェック</vt:lpstr>
      <vt:lpstr>04　工程チェック</vt:lpstr>
      <vt:lpstr>変更品評価結果</vt:lpstr>
      <vt:lpstr>05　変更品評価結果</vt:lpstr>
      <vt:lpstr>05　変更ワークシート(製造上の変更点) 検証結果　　-変更点の検証結果-</vt:lpstr>
      <vt:lpstr>05　変更ワークシート(製造上の変更点) 検証結果　　-変更点の検証結果-</vt:lpstr>
      <vt:lpstr>05　変更ワークシート(設計上の変更点)検証結果　　-変更品の検証結果-　</vt:lpstr>
      <vt:lpstr>05　変更ワークシート(設計上の変更点)検証結果　　-変更品の検証結果-　</vt:lpstr>
      <vt:lpstr>05　変更点と検証結果　 –組み合わせ影響確認-</vt:lpstr>
      <vt:lpstr>05　変更点と検証結果　 –組み合わせ影響確認-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2018-08-24T12:57:32Z</dcterms:created>
  <dcterms:modified xsi:type="dcterms:W3CDTF">2023-06-09T09:03:47Z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0x010100CA711D5662BF054AA3252506ADD2F425</vt:lpwstr>
  </property>
  <property fmtid="{D5CDD505-2E9C-101B-9397-08002B2CF9AE}" pid="3" name="Order">
    <vt:r8>130700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</Properties>
</file>